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  <p:sldMasterId id="2147483686" r:id="rId6"/>
    <p:sldMasterId id="214748368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</p:sldIdLst>
  <p:sldSz cy="5143500" cx="9144000"/>
  <p:notesSz cx="6858000" cy="9144000"/>
  <p:embeddedFontLst>
    <p:embeddedFont>
      <p:font typeface="Anton"/>
      <p:regular r:id="rId70"/>
    </p:embeddedFont>
    <p:embeddedFont>
      <p:font typeface="Lato"/>
      <p:regular r:id="rId71"/>
      <p:bold r:id="rId72"/>
      <p:italic r:id="rId73"/>
      <p:boldItalic r:id="rId74"/>
    </p:embeddedFont>
    <p:embeddedFont>
      <p:font typeface="Didact Gothic"/>
      <p:regular r:id="rId75"/>
    </p:embeddedFont>
    <p:embeddedFont>
      <p:font typeface="Helvetica Neue"/>
      <p:regular r:id="rId76"/>
      <p:bold r:id="rId77"/>
      <p:italic r:id="rId78"/>
      <p:boldItalic r:id="rId79"/>
    </p:embeddedFont>
    <p:embeddedFont>
      <p:font typeface="Helvetica Neue Light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673345-0922-454F-A40B-D1836272DC81}">
  <a:tblStyle styleId="{9C673345-0922-454F-A40B-D1836272DC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3" Type="http://schemas.openxmlformats.org/officeDocument/2006/relationships/font" Target="fonts/HelveticaNeueLight-boldItalic.fntdata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0" Type="http://schemas.openxmlformats.org/officeDocument/2006/relationships/font" Target="fonts/HelveticaNeueLight-regular.fntdata"/><Relationship Id="rId82" Type="http://schemas.openxmlformats.org/officeDocument/2006/relationships/font" Target="fonts/HelveticaNeueLight-italic.fntdata"/><Relationship Id="rId81" Type="http://schemas.openxmlformats.org/officeDocument/2006/relationships/font" Target="fonts/HelveticaNeue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font" Target="fonts/Lato-italic.fntdata"/><Relationship Id="rId72" Type="http://schemas.openxmlformats.org/officeDocument/2006/relationships/font" Target="fonts/Lato-bold.fntdata"/><Relationship Id="rId31" Type="http://schemas.openxmlformats.org/officeDocument/2006/relationships/slide" Target="slides/slide23.xml"/><Relationship Id="rId75" Type="http://schemas.openxmlformats.org/officeDocument/2006/relationships/font" Target="fonts/DidactGothic-regular.fntdata"/><Relationship Id="rId30" Type="http://schemas.openxmlformats.org/officeDocument/2006/relationships/slide" Target="slides/slide22.xml"/><Relationship Id="rId74" Type="http://schemas.openxmlformats.org/officeDocument/2006/relationships/font" Target="fonts/Lato-boldItalic.fntdata"/><Relationship Id="rId33" Type="http://schemas.openxmlformats.org/officeDocument/2006/relationships/slide" Target="slides/slide25.xml"/><Relationship Id="rId77" Type="http://schemas.openxmlformats.org/officeDocument/2006/relationships/font" Target="fonts/HelveticaNeue-bold.fntdata"/><Relationship Id="rId32" Type="http://schemas.openxmlformats.org/officeDocument/2006/relationships/slide" Target="slides/slide24.xml"/><Relationship Id="rId76" Type="http://schemas.openxmlformats.org/officeDocument/2006/relationships/font" Target="fonts/HelveticaNeue-regular.fntdata"/><Relationship Id="rId35" Type="http://schemas.openxmlformats.org/officeDocument/2006/relationships/slide" Target="slides/slide27.xml"/><Relationship Id="rId79" Type="http://schemas.openxmlformats.org/officeDocument/2006/relationships/font" Target="fonts/HelveticaNeue-boldItalic.fntdata"/><Relationship Id="rId34" Type="http://schemas.openxmlformats.org/officeDocument/2006/relationships/slide" Target="slides/slide26.xml"/><Relationship Id="rId78" Type="http://schemas.openxmlformats.org/officeDocument/2006/relationships/font" Target="fonts/HelveticaNeue-italic.fntdata"/><Relationship Id="rId71" Type="http://schemas.openxmlformats.org/officeDocument/2006/relationships/font" Target="fonts/Lato-regular.fntdata"/><Relationship Id="rId70" Type="http://schemas.openxmlformats.org/officeDocument/2006/relationships/font" Target="fonts/Anton-regular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ae29fa39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9f2eb9b6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109f2eb9b6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e29fa3992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ae29fa3992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e29fa3992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e29fa3992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9924359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9924359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9fb28e4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9fb28e4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881c52d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881c52d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fcd0c559c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fcd0c559c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881c52df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f881c52df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e29fa399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e29fa399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06b3fb4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06b3fb4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e29fa399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ae29fa399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e29fa3992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e29fa3992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06b3fb41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006b3fb41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81f29fce3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1081f29fce3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fcd0c559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fcd0c559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e29fa399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ae29fa399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cfcd0c559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cfcd0c559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81f29fc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081f29fc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81f29fce3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1081f29fce3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Portada de Coder Tips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9f2eb9b6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09f2eb9b6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highlight>
                  <a:srgbClr val="EF89D2"/>
                </a:highlight>
              </a:rPr>
              <a:t>Profe/tutorx: Explicar cada uno sin entrar en detalle. Solo a fines de introducir el contenido</a:t>
            </a:r>
            <a:endParaRPr sz="1600">
              <a:highlight>
                <a:srgbClr val="EF89D2"/>
              </a:highlight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9f2eb9b6d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09f2eb9b6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EF89D2"/>
                </a:highlight>
              </a:rPr>
              <a:t>Profe/tutorx: Explicar cada uno sin entrar en detalle. Solo a fines de introducir el contenido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81f29fce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1081f29fce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/>
              <a:t>Presentación de Estudiantes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Soporte: Encuesta de Zoom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¿Como crear encuestas de zoom? Disponible en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este video.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u="sng"/>
              <a:t>Consigna:</a:t>
            </a:r>
            <a:r>
              <a:rPr lang="en-GB"/>
              <a:t> Presentación de los estudiantes. Generar </a:t>
            </a:r>
            <a:r>
              <a:rPr lang="en-GB" u="sng"/>
              <a:t>una encuesta de zoom para cada punto</a:t>
            </a:r>
            <a:r>
              <a:rPr lang="en-GB"/>
              <a:t> (3 en total) con los siguientes ítems y opciones.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/>
              <a:t>PAÍS / esta consigna puede hacerse por Menti </a:t>
            </a:r>
            <a:r>
              <a:rPr lang="en-GB"/>
              <a:t>/ Opciones: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Argentina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Uruguay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Chile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Colombia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Perú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Otro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/>
              <a:t>CONOCIMIENTOS PREVIOS EN LA DISCIPLINA /</a:t>
            </a:r>
            <a:r>
              <a:rPr lang="en-GB"/>
              <a:t> Opciones: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Nulo conocimiento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Poco </a:t>
            </a:r>
            <a:r>
              <a:rPr lang="en-GB">
                <a:solidFill>
                  <a:schemeClr val="dk1"/>
                </a:solidFill>
              </a:rPr>
              <a:t>conocimiento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Bastante </a:t>
            </a:r>
            <a:r>
              <a:rPr lang="en-GB">
                <a:solidFill>
                  <a:schemeClr val="dk1"/>
                </a:solidFill>
              </a:rPr>
              <a:t>conocimiento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Gurú del desarrollo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/>
              <a:t>¿POR QUÉ ELEGISTE EL CURSO? / </a:t>
            </a:r>
            <a:r>
              <a:rPr lang="en-GB"/>
              <a:t>Opciones: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Soy curioso/a y siempre quiero aprender más.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Quiero emprender o mejorar mi camino Freelance.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Quiero perfeccionar o desenvolverme de forma profesional o laboral.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09b58c0ac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109b58c0ac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Portada de Coder Tips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816b6de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0816b6de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0816b6def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0816b6def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081f29fce3_0_2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1081f29fce3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81f29fce3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1081f29fce3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ACTIVIDAD “PARA PENSAR” (Optativa)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Duración estimada:</a:t>
            </a:r>
            <a:r>
              <a:rPr lang="en-GB" sz="1400">
                <a:solidFill>
                  <a:schemeClr val="dk1"/>
                </a:solidFill>
              </a:rPr>
              <a:t> 5/10 minutos (de tarea)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Formato:</a:t>
            </a:r>
            <a:r>
              <a:rPr b="1" lang="en-GB" sz="1400">
                <a:solidFill>
                  <a:schemeClr val="dk1"/>
                </a:solidFill>
              </a:rPr>
              <a:t> </a:t>
            </a:r>
            <a:r>
              <a:rPr lang="en-GB" sz="1400">
                <a:solidFill>
                  <a:schemeClr val="dk1"/>
                </a:solidFill>
              </a:rPr>
              <a:t>encuesta zoom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Aclaración: </a:t>
            </a:r>
            <a:r>
              <a:rPr lang="en-GB" sz="1400">
                <a:solidFill>
                  <a:schemeClr val="dk1"/>
                </a:solidFill>
              </a:rPr>
              <a:t>Es solo una encuesta y no es evaluativa.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Proponer contestar las siguientes preguntas así se podrá acercar a los conocimientos previos de las/os estudiantes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Seleccionar la opción que pertenece a un conjunto de etiquetas HTML.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&lt;li&gt;, &lt;xl&gt;, &lt;hr&gt;.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&lt;p&gt;, &lt;pre&gt;, &lt;pI&gt;.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100"/>
              <a:buChar char="●"/>
            </a:pPr>
            <a:r>
              <a:rPr lang="en-GB">
                <a:solidFill>
                  <a:srgbClr val="38761D"/>
                </a:solidFill>
              </a:rPr>
              <a:t>&lt;div&gt;, &lt;ul&gt;, &lt;a&gt;.</a:t>
            </a:r>
            <a:endParaRPr>
              <a:solidFill>
                <a:srgbClr val="38761D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int, float, var.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5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Seleccionar la opción que pertenece a un conjunto de inputs válidos.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text, link, float.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int, img, src.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100"/>
              <a:buChar char="●"/>
            </a:pPr>
            <a:r>
              <a:rPr lang="en-GB">
                <a:solidFill>
                  <a:srgbClr val="38761D"/>
                </a:solidFill>
              </a:rPr>
              <a:t>button, radio, submit.</a:t>
            </a:r>
            <a:endParaRPr>
              <a:solidFill>
                <a:srgbClr val="38761D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hrf, file, varchar.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Cuál de las siguientes propiedades nos permite alterar la transparencia de un elemento?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background.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100"/>
              <a:buChar char="●"/>
            </a:pPr>
            <a:r>
              <a:rPr lang="en-GB">
                <a:solidFill>
                  <a:srgbClr val="274E13"/>
                </a:solidFill>
              </a:rPr>
              <a:t>opacity</a:t>
            </a:r>
            <a:endParaRPr>
              <a:solidFill>
                <a:srgbClr val="274E13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clip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transform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¿Cuál es por convención el nombre del archivo principal del sitio web?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main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home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100"/>
              <a:buChar char="●"/>
            </a:pPr>
            <a:r>
              <a:rPr lang="en-GB">
                <a:solidFill>
                  <a:srgbClr val="38761D"/>
                </a:solidFill>
              </a:rPr>
              <a:t>index</a:t>
            </a:r>
            <a:endParaRPr>
              <a:solidFill>
                <a:srgbClr val="38761D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app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081f29fce3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1081f29fce3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Portada de Coder Tips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81f29fce3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081f29fce3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081f29fce3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081f29fce3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09f2eb9b6d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09f2eb9b6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081f29fce3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1081f29fce3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Portada de Coder Tips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e29fa399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ae29fa399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081f29fce3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081f29fce3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81f29fce3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81f29fce3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081f29fce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1081f29fce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81f29fce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81f29fce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081f29fce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081f29fce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081f29fce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081f29fce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081f29fce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081f29fce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81f29fce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81f29fce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081f29fce3_0_2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g1081f29fce3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081f29fce3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081f29fce3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ae29fa399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081f29fce3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081f29fce3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081f29fce3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081f29fce3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af90c141b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gaf90c141b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Obligatoria. Se sugiere ubicar al finalizar la explicación de algún tema, para abrir formalmente el espacio de preguntas y ordenar la interacción.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be10ae44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gbe10ae44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Portada de Coder Tips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be10ae44b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be10ae44b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que los estudiantes puedan explorar en sus casas los recursos vistos en clase: artículos, herramientas, websites, videos.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be10ae44b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be10ae44b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que los estudiantes puedan explorar en sus casas los recursos vistos en clase: artículos, herramientas, websites, videos.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d5f4ebdc2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gd5f4ebdc2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d9ff88471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gd9ff88471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5" name="Google Shape;705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9f3dd6004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9f3dd6004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Todas las clases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Google Shape;717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8cd5c92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78cd5c92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3dd6004_3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9f3dd6004_3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9f2eb9b6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9f2eb9b6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7" name="Google Shape;107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8" name="Google Shape;10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1" name="Google Shape;11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9" name="Google Shape;119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0" name="Google Shape;12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" name="Google Shape;12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" name="Google Shape;126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7" name="Google Shape;12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0" name="Google Shape;13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4" name="Google Shape;134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5" name="Google Shape;135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6" name="Google Shape;13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9" name="Google Shape;13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2" name="Google Shape;142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3" name="Google Shape;14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5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" name="Google Shape;10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34.png"/><Relationship Id="rId5" Type="http://schemas.openxmlformats.org/officeDocument/2006/relationships/image" Target="../media/image27.png"/><Relationship Id="rId6" Type="http://schemas.openxmlformats.org/officeDocument/2006/relationships/image" Target="../media/image29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37.png"/><Relationship Id="rId5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Relationship Id="rId4" Type="http://schemas.openxmlformats.org/officeDocument/2006/relationships/image" Target="../media/image68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Relationship Id="rId4" Type="http://schemas.openxmlformats.org/officeDocument/2006/relationships/image" Target="../media/image52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Relationship Id="rId6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png"/><Relationship Id="rId4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Relationship Id="rId4" Type="http://schemas.openxmlformats.org/officeDocument/2006/relationships/image" Target="../media/image54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53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Relationship Id="rId4" Type="http://schemas.openxmlformats.org/officeDocument/2006/relationships/hyperlink" Target="https://www.google.com/intl/es/chrome/?brand=UUXU&amp;gclid=Cj0KCQiA3Y-ABhCnARIsAKYDH7siyIILz6sp-rc9s7Gz41xrMQsGR3WyCY2D0t0XDIvQ3VnIZj_d43MaAhbJEALw_wcB&amp;gclsrc=aw.ds" TargetMode="External"/><Relationship Id="rId9" Type="http://schemas.openxmlformats.org/officeDocument/2006/relationships/image" Target="../media/image67.png"/><Relationship Id="rId5" Type="http://schemas.openxmlformats.org/officeDocument/2006/relationships/hyperlink" Target="https://www.mozilla.org/es-AR/firefox/new/" TargetMode="External"/><Relationship Id="rId6" Type="http://schemas.openxmlformats.org/officeDocument/2006/relationships/hyperlink" Target="https://www.microsoft.com/es-es/edge" TargetMode="External"/><Relationship Id="rId7" Type="http://schemas.openxmlformats.org/officeDocument/2006/relationships/hyperlink" Target="https://www.opera.com/es?utm_campaign=%2300%20-%20WW%20-%20Search%20-%20EN%20-%20Branded&amp;gclid=Cj0KCQiA3Y-ABhCnARIsAKYDH7vItKUMYx5DDNUo76Dwilx3LpB4d2-ic9M79xoQbXf6O2RPKUVVlugaAhVkEALw_wcB" TargetMode="External"/><Relationship Id="rId8" Type="http://schemas.openxmlformats.org/officeDocument/2006/relationships/image" Target="../media/image55.png"/></Relationships>
</file>

<file path=ppt/slides/_rels/slide44.xml.rels><?xml version="1.0" encoding="UTF-8" standalone="yes"?><Relationships xmlns="http://schemas.openxmlformats.org/package/2006/relationships"><Relationship Id="rId1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png"/><Relationship Id="rId4" Type="http://schemas.openxmlformats.org/officeDocument/2006/relationships/hyperlink" Target="https://code.visualstudio.com/" TargetMode="External"/><Relationship Id="rId9" Type="http://schemas.openxmlformats.org/officeDocument/2006/relationships/image" Target="../media/image51.png"/><Relationship Id="rId5" Type="http://schemas.openxmlformats.org/officeDocument/2006/relationships/hyperlink" Target="https://www.sublimetext.com/3" TargetMode="External"/><Relationship Id="rId6" Type="http://schemas.openxmlformats.org/officeDocument/2006/relationships/hyperlink" Target="https://atom.io/" TargetMode="External"/><Relationship Id="rId7" Type="http://schemas.openxmlformats.org/officeDocument/2006/relationships/image" Target="../media/image41.png"/><Relationship Id="rId8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6.png"/><Relationship Id="rId4" Type="http://schemas.openxmlformats.org/officeDocument/2006/relationships/hyperlink" Target="https://getbootstrap.com/docs/5.0/getting-started/download/" TargetMode="External"/><Relationship Id="rId9" Type="http://schemas.openxmlformats.org/officeDocument/2006/relationships/image" Target="../media/image56.png"/><Relationship Id="rId5" Type="http://schemas.openxmlformats.org/officeDocument/2006/relationships/hyperlink" Target="https://bulma.io/" TargetMode="External"/><Relationship Id="rId6" Type="http://schemas.openxmlformats.org/officeDocument/2006/relationships/hyperlink" Target="https://tailwindcss.com/" TargetMode="External"/><Relationship Id="rId7" Type="http://schemas.openxmlformats.org/officeDocument/2006/relationships/image" Target="../media/image65.png"/><Relationship Id="rId8" Type="http://schemas.openxmlformats.org/officeDocument/2006/relationships/image" Target="../media/image62.png"/></Relationships>
</file>

<file path=ppt/slides/_rels/slide46.xml.rels><?xml version="1.0" encoding="UTF-8" standalone="yes"?><Relationships xmlns="http://schemas.openxmlformats.org/package/2006/relationships"><Relationship Id="rId1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.png"/><Relationship Id="rId4" Type="http://schemas.openxmlformats.org/officeDocument/2006/relationships/hyperlink" Target="https://momentjs.com/" TargetMode="External"/><Relationship Id="rId9" Type="http://schemas.openxmlformats.org/officeDocument/2006/relationships/image" Target="../media/image60.png"/><Relationship Id="rId5" Type="http://schemas.openxmlformats.org/officeDocument/2006/relationships/hyperlink" Target="https://sweetalert2.github.io/" TargetMode="External"/><Relationship Id="rId6" Type="http://schemas.openxmlformats.org/officeDocument/2006/relationships/hyperlink" Target="https://axios-http.com/" TargetMode="External"/><Relationship Id="rId7" Type="http://schemas.openxmlformats.org/officeDocument/2006/relationships/image" Target="../media/image49.png"/><Relationship Id="rId8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6.png"/><Relationship Id="rId4" Type="http://schemas.openxmlformats.org/officeDocument/2006/relationships/hyperlink" Target="https://marketplace.visualstudio.com/items?itemName=ritwickdey.LiveServer" TargetMode="External"/><Relationship Id="rId9" Type="http://schemas.openxmlformats.org/officeDocument/2006/relationships/image" Target="../media/image59.png"/><Relationship Id="rId5" Type="http://schemas.openxmlformats.org/officeDocument/2006/relationships/hyperlink" Target="https://www.apachefriends.org/es/index.html" TargetMode="External"/><Relationship Id="rId6" Type="http://schemas.openxmlformats.org/officeDocument/2006/relationships/hyperlink" Target="https://www.wampserver.com/en/" TargetMode="External"/><Relationship Id="rId7" Type="http://schemas.openxmlformats.org/officeDocument/2006/relationships/image" Target="../media/image70.png"/><Relationship Id="rId8" Type="http://schemas.openxmlformats.org/officeDocument/2006/relationships/image" Target="../media/image6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png"/><Relationship Id="rId4" Type="http://schemas.openxmlformats.org/officeDocument/2006/relationships/image" Target="../media/image6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9.png"/><Relationship Id="rId4" Type="http://schemas.openxmlformats.org/officeDocument/2006/relationships/image" Target="../media/image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www.youtube.com/playlist?list=PL_-j_Nxetw-GGSiu_0KAQKktto9-lOtaO" TargetMode="External"/><Relationship Id="rId4" Type="http://schemas.openxmlformats.org/officeDocument/2006/relationships/hyperlink" Target="https://www.youtube.com/playlist?list=PL_-j_Nxetw-HUemJyXLr18G5l5t3VU_Eh" TargetMode="External"/><Relationship Id="rId5" Type="http://schemas.openxmlformats.org/officeDocument/2006/relationships/hyperlink" Target="https://www.youtube.com/playlist?list=PL_-j_Nxetw-E1YOlrXMfvF3TQPa0VJDhE" TargetMode="External"/><Relationship Id="rId6" Type="http://schemas.openxmlformats.org/officeDocument/2006/relationships/image" Target="../media/image76.png"/><Relationship Id="rId7" Type="http://schemas.openxmlformats.org/officeDocument/2006/relationships/image" Target="../media/image73.png"/><Relationship Id="rId8" Type="http://schemas.openxmlformats.org/officeDocument/2006/relationships/image" Target="../media/image71.png"/></Relationships>
</file>

<file path=ppt/slides/_rels/slide55.xml.rels><?xml version="1.0" encoding="UTF-8" standalone="yes"?><Relationships xmlns="http://schemas.openxmlformats.org/package/2006/relationships"><Relationship Id="rId11" Type="http://schemas.openxmlformats.org/officeDocument/2006/relationships/image" Target="../media/image71.png"/><Relationship Id="rId10" Type="http://schemas.openxmlformats.org/officeDocument/2006/relationships/image" Target="../media/image7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www.youtube.com/playlist?list=PL_-j_Nxetw-GmxCsP17k61NjLyoOMRzDM" TargetMode="External"/><Relationship Id="rId4" Type="http://schemas.openxmlformats.org/officeDocument/2006/relationships/hyperlink" Target="https://www.youtube.com/playlist?list=PL_-j_Nxetw-FhVw9cwTayaFTaOPTUBC7y" TargetMode="External"/><Relationship Id="rId9" Type="http://schemas.openxmlformats.org/officeDocument/2006/relationships/image" Target="../media/image76.png"/><Relationship Id="rId5" Type="http://schemas.openxmlformats.org/officeDocument/2006/relationships/hyperlink" Target="https://www.youtube.com/playlist?list=PL_-j_Nxetw-EfDh9iHJ7s_iQykEF9Mpwe" TargetMode="External"/><Relationship Id="rId6" Type="http://schemas.openxmlformats.org/officeDocument/2006/relationships/hyperlink" Target="https://www.youtube.com/playlist?list=PL_-j_Nxetw-FbSqZtazzt9GkuNDaKxJBB" TargetMode="External"/><Relationship Id="rId7" Type="http://schemas.openxmlformats.org/officeDocument/2006/relationships/hyperlink" Target="https://www.youtube.com/playlist?list=PL_-j_Nxetw-FaOxk6-PzpmujOYNhToNlt" TargetMode="External"/><Relationship Id="rId8" Type="http://schemas.openxmlformats.org/officeDocument/2006/relationships/hyperlink" Target="https://www.youtube.com/playlist?list=PL_-j_Nxetw-HUc0MTf8MVj3oFtT_OeffM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.png"/><Relationship Id="rId4" Type="http://schemas.openxmlformats.org/officeDocument/2006/relationships/image" Target="../media/image7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plataforma.coderhouse.com/beneficios" TargetMode="External"/><Relationship Id="rId4" Type="http://schemas.openxmlformats.org/officeDocument/2006/relationships/image" Target="../media/image76.png"/><Relationship Id="rId5" Type="http://schemas.openxmlformats.org/officeDocument/2006/relationships/image" Target="../media/image7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.png"/><Relationship Id="rId4" Type="http://schemas.openxmlformats.org/officeDocument/2006/relationships/image" Target="../media/image8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1"/>
          <p:cNvSpPr txBox="1"/>
          <p:nvPr/>
        </p:nvSpPr>
        <p:spPr>
          <a:xfrm>
            <a:off x="2259600" y="2252413"/>
            <a:ext cx="46248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n-GB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¡LES DAMOS LA BIENVENIDA!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2" name="Google Shape;152;p41"/>
          <p:cNvSpPr txBox="1"/>
          <p:nvPr/>
        </p:nvSpPr>
        <p:spPr>
          <a:xfrm>
            <a:off x="3071988" y="3725500"/>
            <a:ext cx="30000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¿Están listos?</a:t>
            </a:r>
            <a:endParaRPr b="0" i="0" sz="14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Man Dancing on Apple iOS 12.2" id="153" name="Google Shape;15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3400" y="631749"/>
            <a:ext cx="1177200" cy="11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0"/>
          <p:cNvSpPr txBox="1"/>
          <p:nvPr/>
        </p:nvSpPr>
        <p:spPr>
          <a:xfrm>
            <a:off x="1398000" y="6402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¿EMPEZAMOS?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6" name="Google Shape;26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8400" y="1629350"/>
            <a:ext cx="3287190" cy="27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1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APLICACIONES WEB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2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APLICACIÓN WEB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8" name="Google Shape;27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4737" y="920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2"/>
          <p:cNvSpPr txBox="1"/>
          <p:nvPr/>
        </p:nvSpPr>
        <p:spPr>
          <a:xfrm>
            <a:off x="95250" y="1106900"/>
            <a:ext cx="5286300" cy="30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Mientras que los 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sitios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web buscan 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brindar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información 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estática,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web apps permiten a los 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usuarios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realizar 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múltiples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tareas.</a:t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Las </a:t>
            </a:r>
            <a:r>
              <a:rPr b="1" lang="en-GB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aplicaciones</a:t>
            </a:r>
            <a:r>
              <a:rPr b="1" lang="en-GB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web son plataformas </a:t>
            </a:r>
            <a:r>
              <a:rPr b="1" lang="en-GB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dinámicas</a:t>
            </a:r>
            <a:r>
              <a:rPr b="1" lang="en-GB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 interactivas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sus funcionalidades 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están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 constante mantenimiento y mejora.</a:t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1" name="Google Shape;28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2500" y="909900"/>
            <a:ext cx="3571650" cy="35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3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APLICACIÓN WEB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7" name="Google Shape;28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5187" y="1416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3"/>
          <p:cNvSpPr txBox="1"/>
          <p:nvPr/>
        </p:nvSpPr>
        <p:spPr>
          <a:xfrm>
            <a:off x="804825" y="1082350"/>
            <a:ext cx="7401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</a:t>
            </a:r>
            <a:r>
              <a:rPr lang="en-GB" sz="16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lataformas como MercadoLibre, Youtube, Gmail, Facebook, CoderHouse son web apps por la cantidad de funcionalidades que ofrecen</a:t>
            </a:r>
            <a:endParaRPr i="1" sz="1600"/>
          </a:p>
        </p:txBody>
      </p:sp>
      <p:pic>
        <p:nvPicPr>
          <p:cNvPr id="289" name="Google Shape;28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9087" y="1914025"/>
            <a:ext cx="6711988" cy="29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4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APLICACIÓN WEB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5" name="Google Shape;29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5187" y="1416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 txBox="1"/>
          <p:nvPr/>
        </p:nvSpPr>
        <p:spPr>
          <a:xfrm>
            <a:off x="871500" y="1274950"/>
            <a:ext cx="7401000" cy="3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la actualidad, el desarrollo desde cero de sitios web estáticos, es decir, aquellos cuya información no cambia en respuesta a las acciones del usuario, es poco frecuente.</a:t>
            </a:r>
            <a:endParaRPr sz="16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 que se busca construir en el ámbito laboral, son plataformas que ofrezcan un alto nivel de interactividad, y un variado número de funcionalidades. Ya no hablamos de sitios, sino de aplicaciones web que permiten realizar tareas importantes a sus usuarios</a:t>
            </a:r>
            <a:r>
              <a:rPr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5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APLICACIÓN WEB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2" name="Google Shape;30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5187" y="1416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5"/>
          <p:cNvSpPr txBox="1"/>
          <p:nvPr/>
        </p:nvSpPr>
        <p:spPr>
          <a:xfrm>
            <a:off x="871500" y="1274950"/>
            <a:ext cx="7401000" cy="3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</a:t>
            </a:r>
            <a:r>
              <a:rPr b="1" lang="en-GB" sz="16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funcionalidades</a:t>
            </a:r>
            <a:r>
              <a:rPr lang="en-GB" sz="16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entendemos diversas tareas que los usuarios y clientes pueden realizar y son típicamente demandadas hoy. </a:t>
            </a:r>
            <a:endParaRPr sz="16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interactividad en la página es una de ellas. Por ejemplo implementar animaciones y transiciones complejas, respuestas a ciertos eventos de los usuarios (como clickear un botón), o capturar y enviar datos mediante formularios.</a:t>
            </a:r>
            <a:endParaRPr sz="16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normal también consumir alguna API o servicio de backend y/o base de datos, con la cual podemos cargar y administrar la información de la página.</a:t>
            </a:r>
            <a:endParaRPr sz="16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DFFBC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6"/>
          <p:cNvSpPr txBox="1"/>
          <p:nvPr/>
        </p:nvSpPr>
        <p:spPr>
          <a:xfrm>
            <a:off x="943050" y="1777725"/>
            <a:ext cx="7257900" cy="18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nton"/>
                <a:ea typeface="Anton"/>
                <a:cs typeface="Anton"/>
                <a:sym typeface="Anton"/>
              </a:rPr>
              <a:t>El arte de la programación es la habilidad de controlar la complejidad. Un gran programa es moderado, hecho simple en su complejidad.</a:t>
            </a:r>
            <a:endParaRPr sz="3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Helvetica Neue Light"/>
                <a:ea typeface="Helvetica Neue Light"/>
                <a:cs typeface="Helvetica Neue Light"/>
                <a:sym typeface="Helvetica Neue Light"/>
              </a:rPr>
              <a:t>Eloquent Javascript - Marijn Haverbeke</a:t>
            </a:r>
            <a:endParaRPr sz="23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9" name="Google Shape;30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7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JAVASCRIPT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8"/>
          <p:cNvSpPr txBox="1"/>
          <p:nvPr/>
        </p:nvSpPr>
        <p:spPr>
          <a:xfrm>
            <a:off x="3738750" y="1120176"/>
            <a:ext cx="5015700" cy="3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es u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 </a:t>
            </a:r>
            <a:r>
              <a:rPr b="1" lang="en-GB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 de programación que se utiliza principalmente para aportar dinamismo a </a:t>
            </a:r>
            <a:r>
              <a:rPr b="1" i="1" lang="en-GB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sitios y </a:t>
            </a:r>
            <a:r>
              <a:rPr b="1" i="1" lang="en-GB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aplicaciones</a:t>
            </a:r>
            <a:r>
              <a:rPr b="1" i="1" lang="en-GB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web</a:t>
            </a:r>
            <a:r>
              <a:rPr b="1" lang="en-GB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1" sz="1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 en complemento con los lenguajes web </a:t>
            </a:r>
            <a:r>
              <a:rPr b="1"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HTML Y CSS3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permitiendo crear nuevas funcionalidades e interacciones avanzadas con los usuarios, así como interactuar con otras aplicaciones o servicios de backend.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0" name="Google Shape;320;p58"/>
          <p:cNvSpPr txBox="1"/>
          <p:nvPr/>
        </p:nvSpPr>
        <p:spPr>
          <a:xfrm>
            <a:off x="4605675" y="277775"/>
            <a:ext cx="34209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latin typeface="Anton"/>
                <a:ea typeface="Anton"/>
                <a:cs typeface="Anton"/>
                <a:sym typeface="Anton"/>
              </a:rPr>
              <a:t>¿QUÉ ES JAVASCRIPT?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1" name="Google Shape;32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8"/>
          <p:cNvPicPr preferRelativeResize="0"/>
          <p:nvPr/>
        </p:nvPicPr>
        <p:blipFill rotWithShape="1">
          <a:blip r:embed="rId4">
            <a:alphaModFix/>
          </a:blip>
          <a:srcRect b="-15155" l="11978" r="5865" t="-8362"/>
          <a:stretch/>
        </p:blipFill>
        <p:spPr>
          <a:xfrm>
            <a:off x="0" y="475"/>
            <a:ext cx="342094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9"/>
          <p:cNvSpPr txBox="1"/>
          <p:nvPr/>
        </p:nvSpPr>
        <p:spPr>
          <a:xfrm>
            <a:off x="567050" y="1120175"/>
            <a:ext cx="8187300" cy="3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diferencia de un lenguaje de programación compilado, Javascript es un lenguaje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interpretado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lo que significa que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ejecuta por medio de un programa intérprete.</a:t>
            </a:r>
            <a:endParaRPr sz="20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nuestro caso, los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navegadores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son los programas que se encargan de interpretar y ejecutar el código Javascript que creemos.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 accedemos a alguna página a través del navegador, éste se encarga de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leer y ejecutar todos los archivos que conforman la aplicación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(HTML, CSS, JS).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8" name="Google Shape;328;p59"/>
          <p:cNvSpPr txBox="1"/>
          <p:nvPr/>
        </p:nvSpPr>
        <p:spPr>
          <a:xfrm>
            <a:off x="2071175" y="277775"/>
            <a:ext cx="51015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LENGUAJE INTERPRETADO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9" name="Google Shape;32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9" name="Google Shape;15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0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FRONT-END y BACK-END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5" name="Google Shape;33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5825" y="4659637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3787" y="920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60"/>
          <p:cNvSpPr txBox="1"/>
          <p:nvPr/>
        </p:nvSpPr>
        <p:spPr>
          <a:xfrm>
            <a:off x="83325" y="4609425"/>
            <a:ext cx="773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 el curso nos focalizaremos en el desarrollo front-end de la </a:t>
            </a: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aplicación</a:t>
            </a: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web</a:t>
            </a:r>
            <a:endParaRPr b="1" sz="1000"/>
          </a:p>
        </p:txBody>
      </p:sp>
      <p:pic>
        <p:nvPicPr>
          <p:cNvPr id="338" name="Google Shape;33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8525" y="879850"/>
            <a:ext cx="6297298" cy="35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1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FRONT-END y BACK-END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4" name="Google Shape;3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5825" y="4659637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3787" y="920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61"/>
          <p:cNvSpPr txBox="1"/>
          <p:nvPr/>
        </p:nvSpPr>
        <p:spPr>
          <a:xfrm>
            <a:off x="777400" y="1120350"/>
            <a:ext cx="75522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se utiliza tanto para construir aplicaciones de Frontend como de Backend.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Frontend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entendemos a la parte de la aplicación que corre en el navegador y con la cual interactúan los usuarios.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 tal, estaremos creando aplicaciones con </a:t>
            </a:r>
            <a:r>
              <a:rPr lang="en-GB" sz="200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Javascript, HTML y CSS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; vinculando los tres lenguajes en el desarrollo un único producto.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Nuestra aplicación de Frontend también consume </a:t>
            </a:r>
            <a:r>
              <a:rPr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datos y servicios ofrecidos por algún </a:t>
            </a:r>
            <a:r>
              <a:rPr b="1"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Backend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Javascript será la herramienta que nos permitirá comunicarnos e intercambiar información con APIs u otras aplicaciones.</a:t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HISTORIA DE JAVASCRIPT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2" name="Google Shape;35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3"/>
          <p:cNvSpPr txBox="1"/>
          <p:nvPr/>
        </p:nvSpPr>
        <p:spPr>
          <a:xfrm>
            <a:off x="0" y="347175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200">
                <a:latin typeface="Anton"/>
                <a:ea typeface="Anton"/>
                <a:cs typeface="Anton"/>
                <a:sym typeface="Anton"/>
              </a:rPr>
              <a:t>¿</a:t>
            </a:r>
            <a:r>
              <a:rPr i="1" lang="en-GB" sz="4200">
                <a:latin typeface="Anton"/>
                <a:ea typeface="Anton"/>
                <a:cs typeface="Anton"/>
                <a:sym typeface="Anton"/>
              </a:rPr>
              <a:t>CUÁNDO NACE</a:t>
            </a:r>
            <a:r>
              <a:rPr i="1" lang="en-GB" sz="4200">
                <a:latin typeface="Anton"/>
                <a:ea typeface="Anton"/>
                <a:cs typeface="Anton"/>
                <a:sym typeface="Anton"/>
              </a:rPr>
              <a:t>?</a:t>
            </a:r>
            <a:endParaRPr i="1" sz="42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8" name="Google Shape;35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63"/>
          <p:cNvSpPr txBox="1"/>
          <p:nvPr/>
        </p:nvSpPr>
        <p:spPr>
          <a:xfrm>
            <a:off x="65875" y="1416750"/>
            <a:ext cx="42441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primera aparición pública de Javascript la encontramos en el año 1995 cuando se utiliza como herramienta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del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navegador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Netscape Navigator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objetivo fue </a:t>
            </a:r>
            <a:r>
              <a:rPr lang="en-GB" sz="2000">
                <a:solidFill>
                  <a:srgbClr val="121212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permitir agregar programas a páginas web</a:t>
            </a:r>
            <a:r>
              <a:rPr lang="en-GB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>
              <a:solidFill>
                <a:srgbClr val="121212"/>
              </a:solidFill>
            </a:endParaRPr>
          </a:p>
        </p:txBody>
      </p:sp>
      <p:pic>
        <p:nvPicPr>
          <p:cNvPr id="360" name="Google Shape;36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1275" y="50875"/>
            <a:ext cx="739200" cy="7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8000" y="1416750"/>
            <a:ext cx="4625326" cy="26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3725" y="581550"/>
            <a:ext cx="5143500" cy="345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4"/>
          <p:cNvSpPr txBox="1"/>
          <p:nvPr/>
        </p:nvSpPr>
        <p:spPr>
          <a:xfrm>
            <a:off x="1529400" y="42325"/>
            <a:ext cx="60852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EVOLUCIÓN DE JAVASCRIPT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8" name="Google Shape;36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2975" y="624950"/>
            <a:ext cx="5118049" cy="2876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64"/>
          <p:cNvSpPr txBox="1"/>
          <p:nvPr/>
        </p:nvSpPr>
        <p:spPr>
          <a:xfrm>
            <a:off x="871500" y="3662125"/>
            <a:ext cx="74010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primera versión de JavaScript ES1 se lanzó en 1997 y el lenguaje fue cambiando con el tiempo.</a:t>
            </a: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En el curso nos </a:t>
            </a: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focalizamos</a:t>
            </a: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en las versio</a:t>
            </a: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ne</a:t>
            </a: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 ES6 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posteriores. Actualmente JS se encuentra en la versión 11 y desarrollo de la 12. </a:t>
            </a:r>
            <a:endParaRPr sz="1000"/>
          </a:p>
        </p:txBody>
      </p:sp>
      <p:pic>
        <p:nvPicPr>
          <p:cNvPr id="371" name="Google Shape;37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1275" y="50875"/>
            <a:ext cx="739200" cy="7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5"/>
          <p:cNvSpPr txBox="1"/>
          <p:nvPr/>
        </p:nvSpPr>
        <p:spPr>
          <a:xfrm>
            <a:off x="1529400" y="358475"/>
            <a:ext cx="60852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DIFERENCIA CON JAVA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77" name="Google Shape;3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025" y="1372188"/>
            <a:ext cx="2399100" cy="23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5"/>
          <p:cNvSpPr txBox="1"/>
          <p:nvPr/>
        </p:nvSpPr>
        <p:spPr>
          <a:xfrm>
            <a:off x="644450" y="1710275"/>
            <a:ext cx="6248400" cy="22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Si bien tanto Java con Javascript son lenguajes de  programación q</a:t>
            </a: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ue comparten base de su sintaxis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uso de</a:t>
            </a:r>
            <a:r>
              <a:rPr lang="en-GB" sz="190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cada uno es distinto</a:t>
            </a: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Son</a:t>
            </a:r>
            <a:r>
              <a:rPr b="1" lang="en-GB" sz="1900">
                <a:latin typeface="Helvetica Neue"/>
                <a:ea typeface="Helvetica Neue"/>
                <a:cs typeface="Helvetica Neue"/>
                <a:sym typeface="Helvetica Neue"/>
              </a:rPr>
              <a:t> dos lenguajes diferentes</a:t>
            </a: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, y no es correcto mencionarlos como sinónimos.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0" name="Google Shape;380;p65"/>
          <p:cNvSpPr/>
          <p:nvPr/>
        </p:nvSpPr>
        <p:spPr>
          <a:xfrm>
            <a:off x="1070050" y="3088525"/>
            <a:ext cx="5362500" cy="739200"/>
          </a:xfrm>
          <a:prstGeom prst="rect">
            <a:avLst/>
          </a:prstGeom>
          <a:noFill/>
          <a:ln cap="flat" cmpd="sng" w="28575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10310"/>
            <a:ext cx="3062925" cy="17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6"/>
          <p:cNvSpPr txBox="1"/>
          <p:nvPr/>
        </p:nvSpPr>
        <p:spPr>
          <a:xfrm>
            <a:off x="2613725" y="1777450"/>
            <a:ext cx="60384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900">
                <a:solidFill>
                  <a:srgbClr val="1B1B1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Java</a:t>
            </a:r>
            <a:r>
              <a:rPr lang="en-GB" sz="1900">
                <a:solidFill>
                  <a:srgbClr val="1B1B1B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funciona a través de declaraciones que se establecen a partir de un sistema de clases en tiempo de compilación. </a:t>
            </a:r>
            <a:endParaRPr sz="1900">
              <a:solidFill>
                <a:srgbClr val="1B1B1B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solidFill>
                  <a:srgbClr val="1B1B1B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cambio, </a:t>
            </a:r>
            <a:r>
              <a:rPr b="1" lang="en-GB" sz="1900">
                <a:solidFill>
                  <a:srgbClr val="1B1B1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JavaScript </a:t>
            </a:r>
            <a:r>
              <a:rPr lang="en-GB" sz="1900">
                <a:solidFill>
                  <a:srgbClr val="1B1B1B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basa en un sistema de tiempo de ejecución donde cada dato distinto puede representar valores booleanos, de cadena o numéricos.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8" name="Google Shape;388;p66"/>
          <p:cNvSpPr txBox="1"/>
          <p:nvPr/>
        </p:nvSpPr>
        <p:spPr>
          <a:xfrm>
            <a:off x="1529400" y="358475"/>
            <a:ext cx="60852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DIFERENCIA CON JAVA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7"/>
          <p:cNvSpPr txBox="1"/>
          <p:nvPr/>
        </p:nvSpPr>
        <p:spPr>
          <a:xfrm>
            <a:off x="1212600" y="2077200"/>
            <a:ext cx="6718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800">
                <a:latin typeface="Anton"/>
                <a:ea typeface="Anton"/>
                <a:cs typeface="Anton"/>
                <a:sym typeface="Anton"/>
              </a:rPr>
              <a:t>BÁSICOS DE JAVASCRIPT</a:t>
            </a:r>
            <a:endParaRPr b="0" i="1" sz="3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4" name="Google Shape;39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68"/>
          <p:cNvCxnSpPr>
            <a:endCxn id="400" idx="1"/>
          </p:cNvCxnSpPr>
          <p:nvPr/>
        </p:nvCxnSpPr>
        <p:spPr>
          <a:xfrm>
            <a:off x="3054625" y="2700500"/>
            <a:ext cx="1749600" cy="153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68"/>
          <p:cNvCxnSpPr>
            <a:stCxn id="402" idx="3"/>
            <a:endCxn id="403" idx="1"/>
          </p:cNvCxnSpPr>
          <p:nvPr/>
        </p:nvCxnSpPr>
        <p:spPr>
          <a:xfrm flipH="1" rot="10800000">
            <a:off x="4246163" y="2747600"/>
            <a:ext cx="1749600" cy="148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68"/>
          <p:cNvCxnSpPr>
            <a:stCxn id="405" idx="2"/>
            <a:endCxn id="400" idx="0"/>
          </p:cNvCxnSpPr>
          <p:nvPr/>
        </p:nvCxnSpPr>
        <p:spPr>
          <a:xfrm>
            <a:off x="4525188" y="2986950"/>
            <a:ext cx="1427400" cy="6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68"/>
          <p:cNvCxnSpPr>
            <a:stCxn id="407" idx="3"/>
            <a:endCxn id="403" idx="1"/>
          </p:cNvCxnSpPr>
          <p:nvPr/>
        </p:nvCxnSpPr>
        <p:spPr>
          <a:xfrm>
            <a:off x="3054650" y="2700575"/>
            <a:ext cx="2941200" cy="4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8" name="Google Shape;40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8"/>
          <p:cNvSpPr txBox="1"/>
          <p:nvPr/>
        </p:nvSpPr>
        <p:spPr>
          <a:xfrm>
            <a:off x="1482600" y="36150"/>
            <a:ext cx="60852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ELEMENTOS BÁSICOS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0" name="Google Shape;410;p68"/>
          <p:cNvSpPr txBox="1"/>
          <p:nvPr/>
        </p:nvSpPr>
        <p:spPr>
          <a:xfrm>
            <a:off x="610425" y="851388"/>
            <a:ext cx="8084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Helvetica Neue"/>
                <a:ea typeface="Helvetica Neue"/>
                <a:cs typeface="Helvetica Neue"/>
                <a:sym typeface="Helvetica Neue"/>
              </a:rPr>
              <a:t>Si bien </a:t>
            </a:r>
            <a:r>
              <a:rPr lang="en-GB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-GB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lo largo del curso se desarrollarán en profundidad, es necesario saber que p</a:t>
            </a:r>
            <a:r>
              <a:rPr lang="en-GB" sz="1600">
                <a:latin typeface="Helvetica Neue"/>
                <a:ea typeface="Helvetica Neue"/>
                <a:cs typeface="Helvetica Neue"/>
                <a:sym typeface="Helvetica Neue"/>
              </a:rPr>
              <a:t>ara trabajar en y con Javascript existen ciertos elementos básicos e imprescindibles.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68"/>
          <p:cNvSpPr txBox="1"/>
          <p:nvPr/>
        </p:nvSpPr>
        <p:spPr>
          <a:xfrm>
            <a:off x="758150" y="2062625"/>
            <a:ext cx="2296500" cy="1275900"/>
          </a:xfrm>
          <a:prstGeom prst="rect">
            <a:avLst/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Helvetica Neue"/>
                <a:ea typeface="Helvetica Neue"/>
                <a:cs typeface="Helvetica Neue"/>
                <a:sym typeface="Helvetica Neue"/>
              </a:rPr>
              <a:t>DATOS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68"/>
          <p:cNvSpPr txBox="1"/>
          <p:nvPr/>
        </p:nvSpPr>
        <p:spPr>
          <a:xfrm>
            <a:off x="3376938" y="1711050"/>
            <a:ext cx="2296500" cy="12759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3" name="Google Shape;403;p68"/>
          <p:cNvSpPr txBox="1"/>
          <p:nvPr/>
        </p:nvSpPr>
        <p:spPr>
          <a:xfrm>
            <a:off x="5995750" y="2109625"/>
            <a:ext cx="2296500" cy="127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Helvetica Neue"/>
                <a:ea typeface="Helvetica Neue"/>
                <a:cs typeface="Helvetica Neue"/>
                <a:sym typeface="Helvetica Neue"/>
              </a:rPr>
              <a:t>OBJETOS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11" name="Google Shape;411;p68"/>
          <p:cNvCxnSpPr>
            <a:stCxn id="407" idx="0"/>
            <a:endCxn id="407" idx="0"/>
          </p:cNvCxnSpPr>
          <p:nvPr/>
        </p:nvCxnSpPr>
        <p:spPr>
          <a:xfrm>
            <a:off x="1906400" y="20626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2" name="Google Shape;402;p68"/>
          <p:cNvSpPr txBox="1"/>
          <p:nvPr/>
        </p:nvSpPr>
        <p:spPr>
          <a:xfrm>
            <a:off x="1949663" y="3597050"/>
            <a:ext cx="2296500" cy="12759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Helvetica Neue"/>
                <a:ea typeface="Helvetica Neue"/>
                <a:cs typeface="Helvetica Neue"/>
                <a:sym typeface="Helvetica Neue"/>
              </a:rPr>
              <a:t>ARRAYS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p68"/>
          <p:cNvSpPr txBox="1"/>
          <p:nvPr/>
        </p:nvSpPr>
        <p:spPr>
          <a:xfrm>
            <a:off x="4804225" y="3597050"/>
            <a:ext cx="2296500" cy="12759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Helvetica Neue"/>
                <a:ea typeface="Helvetica Neue"/>
                <a:cs typeface="Helvetica Neue"/>
                <a:sym typeface="Helvetica Neue"/>
              </a:rPr>
              <a:t>FUNCIONES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12" name="Google Shape;412;p68"/>
          <p:cNvCxnSpPr>
            <a:stCxn id="402" idx="0"/>
            <a:endCxn id="405" idx="2"/>
          </p:cNvCxnSpPr>
          <p:nvPr/>
        </p:nvCxnSpPr>
        <p:spPr>
          <a:xfrm flipH="1" rot="10800000">
            <a:off x="3097913" y="2986850"/>
            <a:ext cx="1427400" cy="6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68"/>
          <p:cNvCxnSpPr>
            <a:stCxn id="407" idx="3"/>
          </p:cNvCxnSpPr>
          <p:nvPr/>
        </p:nvCxnSpPr>
        <p:spPr>
          <a:xfrm>
            <a:off x="3054650" y="2700575"/>
            <a:ext cx="517500" cy="8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68"/>
          <p:cNvCxnSpPr>
            <a:stCxn id="400" idx="1"/>
            <a:endCxn id="402" idx="3"/>
          </p:cNvCxnSpPr>
          <p:nvPr/>
        </p:nvCxnSpPr>
        <p:spPr>
          <a:xfrm rot="10800000">
            <a:off x="4246225" y="4235000"/>
            <a:ext cx="55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68"/>
          <p:cNvCxnSpPr>
            <a:stCxn id="403" idx="1"/>
          </p:cNvCxnSpPr>
          <p:nvPr/>
        </p:nvCxnSpPr>
        <p:spPr>
          <a:xfrm flipH="1">
            <a:off x="5277850" y="2747575"/>
            <a:ext cx="7179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50" y="98750"/>
            <a:ext cx="814700" cy="8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9"/>
          <p:cNvSpPr/>
          <p:nvPr/>
        </p:nvSpPr>
        <p:spPr>
          <a:xfrm>
            <a:off x="942050" y="2659600"/>
            <a:ext cx="10401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Numéricos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2" name="Google Shape;422;p69"/>
          <p:cNvSpPr/>
          <p:nvPr/>
        </p:nvSpPr>
        <p:spPr>
          <a:xfrm>
            <a:off x="2670288" y="2774875"/>
            <a:ext cx="10113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Globales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69"/>
          <p:cNvSpPr/>
          <p:nvPr/>
        </p:nvSpPr>
        <p:spPr>
          <a:xfrm>
            <a:off x="4306650" y="2716750"/>
            <a:ext cx="10113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Array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4" name="Google Shape;424;p69"/>
          <p:cNvSpPr/>
          <p:nvPr/>
        </p:nvSpPr>
        <p:spPr>
          <a:xfrm>
            <a:off x="2670288" y="3220825"/>
            <a:ext cx="10113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Locales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5" name="Google Shape;425;p69"/>
          <p:cNvSpPr/>
          <p:nvPr/>
        </p:nvSpPr>
        <p:spPr>
          <a:xfrm>
            <a:off x="4306650" y="3149725"/>
            <a:ext cx="10113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Boolean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6" name="Google Shape;426;p69"/>
          <p:cNvSpPr/>
          <p:nvPr/>
        </p:nvSpPr>
        <p:spPr>
          <a:xfrm>
            <a:off x="4306650" y="3623713"/>
            <a:ext cx="10113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Date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7" name="Google Shape;427;p69"/>
          <p:cNvSpPr/>
          <p:nvPr/>
        </p:nvSpPr>
        <p:spPr>
          <a:xfrm>
            <a:off x="5943000" y="2854713"/>
            <a:ext cx="10401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Índice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8" name="Google Shape;428;p69"/>
          <p:cNvSpPr/>
          <p:nvPr/>
        </p:nvSpPr>
        <p:spPr>
          <a:xfrm>
            <a:off x="7656550" y="2759850"/>
            <a:ext cx="11322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Argumentos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9" name="Google Shape;429;p69"/>
          <p:cNvSpPr/>
          <p:nvPr/>
        </p:nvSpPr>
        <p:spPr>
          <a:xfrm>
            <a:off x="942050" y="1231600"/>
            <a:ext cx="1040100" cy="71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DATOS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0" name="Google Shape;430;p69"/>
          <p:cNvSpPr/>
          <p:nvPr/>
        </p:nvSpPr>
        <p:spPr>
          <a:xfrm>
            <a:off x="2655888" y="1246625"/>
            <a:ext cx="1040100" cy="711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1" name="Google Shape;431;p69"/>
          <p:cNvSpPr/>
          <p:nvPr/>
        </p:nvSpPr>
        <p:spPr>
          <a:xfrm>
            <a:off x="4292250" y="1225325"/>
            <a:ext cx="1040100" cy="71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2" name="Google Shape;432;p69"/>
          <p:cNvSpPr/>
          <p:nvPr/>
        </p:nvSpPr>
        <p:spPr>
          <a:xfrm>
            <a:off x="5943000" y="1231588"/>
            <a:ext cx="1040100" cy="711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ARRAYS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3" name="Google Shape;433;p69"/>
          <p:cNvSpPr/>
          <p:nvPr/>
        </p:nvSpPr>
        <p:spPr>
          <a:xfrm>
            <a:off x="7702600" y="1231600"/>
            <a:ext cx="1040100" cy="711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34" name="Google Shape;434;p69"/>
          <p:cNvCxnSpPr/>
          <p:nvPr/>
        </p:nvCxnSpPr>
        <p:spPr>
          <a:xfrm>
            <a:off x="1033950" y="963738"/>
            <a:ext cx="428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69"/>
          <p:cNvCxnSpPr>
            <a:stCxn id="421" idx="0"/>
            <a:endCxn id="429" idx="2"/>
          </p:cNvCxnSpPr>
          <p:nvPr/>
        </p:nvCxnSpPr>
        <p:spPr>
          <a:xfrm rot="10800000">
            <a:off x="1462100" y="1943200"/>
            <a:ext cx="0" cy="71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69"/>
          <p:cNvCxnSpPr>
            <a:stCxn id="422" idx="0"/>
            <a:endCxn id="430" idx="2"/>
          </p:cNvCxnSpPr>
          <p:nvPr/>
        </p:nvCxnSpPr>
        <p:spPr>
          <a:xfrm rot="10800000">
            <a:off x="3175938" y="1958275"/>
            <a:ext cx="0" cy="81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69"/>
          <p:cNvCxnSpPr>
            <a:stCxn id="423" idx="0"/>
            <a:endCxn id="431" idx="2"/>
          </p:cNvCxnSpPr>
          <p:nvPr/>
        </p:nvCxnSpPr>
        <p:spPr>
          <a:xfrm rot="10800000">
            <a:off x="4812300" y="1937050"/>
            <a:ext cx="0" cy="77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69"/>
          <p:cNvCxnSpPr>
            <a:stCxn id="427" idx="0"/>
            <a:endCxn id="432" idx="2"/>
          </p:cNvCxnSpPr>
          <p:nvPr/>
        </p:nvCxnSpPr>
        <p:spPr>
          <a:xfrm rot="10800000">
            <a:off x="6463050" y="1943313"/>
            <a:ext cx="0" cy="9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69"/>
          <p:cNvCxnSpPr>
            <a:stCxn id="428" idx="0"/>
            <a:endCxn id="433" idx="2"/>
          </p:cNvCxnSpPr>
          <p:nvPr/>
        </p:nvCxnSpPr>
        <p:spPr>
          <a:xfrm rot="10800000">
            <a:off x="8222650" y="1943250"/>
            <a:ext cx="0" cy="81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0" name="Google Shape;440;p69"/>
          <p:cNvSpPr/>
          <p:nvPr/>
        </p:nvSpPr>
        <p:spPr>
          <a:xfrm>
            <a:off x="942050" y="3230450"/>
            <a:ext cx="10113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Cadena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1" name="Google Shape;441;p69"/>
          <p:cNvSpPr/>
          <p:nvPr/>
        </p:nvSpPr>
        <p:spPr>
          <a:xfrm>
            <a:off x="942050" y="3745450"/>
            <a:ext cx="10113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Booleanos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p69"/>
          <p:cNvSpPr/>
          <p:nvPr/>
        </p:nvSpPr>
        <p:spPr>
          <a:xfrm>
            <a:off x="913350" y="4341025"/>
            <a:ext cx="10113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Punteros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3" name="Google Shape;443;p69"/>
          <p:cNvSpPr/>
          <p:nvPr/>
        </p:nvSpPr>
        <p:spPr>
          <a:xfrm>
            <a:off x="4306650" y="4053913"/>
            <a:ext cx="10113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Math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4" name="Google Shape;444;p69"/>
          <p:cNvSpPr/>
          <p:nvPr/>
        </p:nvSpPr>
        <p:spPr>
          <a:xfrm>
            <a:off x="4306650" y="4484113"/>
            <a:ext cx="10113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String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5" name="Google Shape;445;p69"/>
          <p:cNvSpPr/>
          <p:nvPr/>
        </p:nvSpPr>
        <p:spPr>
          <a:xfrm>
            <a:off x="5943000" y="3245400"/>
            <a:ext cx="10401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Longitud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6" name="Google Shape;446;p69"/>
          <p:cNvSpPr txBox="1"/>
          <p:nvPr/>
        </p:nvSpPr>
        <p:spPr>
          <a:xfrm>
            <a:off x="996600" y="98750"/>
            <a:ext cx="64488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En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síntesis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endParaRPr sz="2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latin typeface="Anton"/>
                <a:ea typeface="Anton"/>
                <a:cs typeface="Anton"/>
                <a:sym typeface="Anton"/>
              </a:rPr>
              <a:t>ELEMENTOS BÁSICOS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3"/>
          <p:cNvSpPr txBox="1"/>
          <p:nvPr/>
        </p:nvSpPr>
        <p:spPr>
          <a:xfrm>
            <a:off x="1398000" y="552325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PRESENTACIÓN DE ESTUDIANTES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6" name="Google Shape;166;p43"/>
          <p:cNvSpPr txBox="1"/>
          <p:nvPr/>
        </p:nvSpPr>
        <p:spPr>
          <a:xfrm>
            <a:off x="4310850" y="1541425"/>
            <a:ext cx="3516300" cy="27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24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 encuestas de Zoom:</a:t>
            </a:r>
            <a:endParaRPr b="0" i="0" sz="24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Helvetica Neue Light"/>
              <a:buAutoNum type="arabicPeriod"/>
            </a:pPr>
            <a:r>
              <a:rPr b="0" i="0" lang="en-GB" sz="18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País</a:t>
            </a:r>
            <a:endParaRPr b="0" i="0" sz="18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Helvetica Neue Light"/>
              <a:buAutoNum type="arabicPeriod"/>
            </a:pPr>
            <a:r>
              <a:rPr b="0" i="0" lang="en-GB" sz="18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Conocimientos previos en la disciplina</a:t>
            </a:r>
            <a:endParaRPr b="0" i="0" sz="18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Helvetica Neue Light"/>
              <a:buAutoNum type="arabicPeriod"/>
            </a:pPr>
            <a:r>
              <a:rPr b="0" i="0" lang="en-GB" sz="18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¿Por qué elegiste el curso?</a:t>
            </a:r>
            <a:endParaRPr b="0" i="0" sz="18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responde en encuestas separadas creadas por el docente.</a:t>
            </a:r>
            <a:endParaRPr b="0" i="0" sz="24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7" name="Google Shape;167;p43"/>
          <p:cNvSpPr/>
          <p:nvPr/>
        </p:nvSpPr>
        <p:spPr>
          <a:xfrm>
            <a:off x="1585225" y="1716364"/>
            <a:ext cx="1533000" cy="153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7621" y="1762239"/>
            <a:ext cx="1549155" cy="154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43"/>
          <p:cNvPicPr preferRelativeResize="0"/>
          <p:nvPr/>
        </p:nvPicPr>
        <p:blipFill rotWithShape="1">
          <a:blip r:embed="rId5">
            <a:alphaModFix/>
          </a:blip>
          <a:srcRect b="0" l="-28965" r="0" t="-28965"/>
          <a:stretch/>
        </p:blipFill>
        <p:spPr>
          <a:xfrm>
            <a:off x="3705863" y="3597825"/>
            <a:ext cx="657225" cy="48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 txBox="1"/>
          <p:nvPr/>
        </p:nvSpPr>
        <p:spPr>
          <a:xfrm>
            <a:off x="1212600" y="2077200"/>
            <a:ext cx="6718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800">
                <a:latin typeface="Anton"/>
                <a:ea typeface="Anton"/>
                <a:cs typeface="Anton"/>
                <a:sym typeface="Anton"/>
              </a:rPr>
              <a:t>¿CUÁL ES EL PERFIL DE UN PROFESIONAL EN JAVASCRIPT?</a:t>
            </a:r>
            <a:endParaRPr b="0" i="1" sz="3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52" name="Google Shape;45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1"/>
          <p:cNvSpPr/>
          <p:nvPr/>
        </p:nvSpPr>
        <p:spPr>
          <a:xfrm>
            <a:off x="986600" y="386675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71"/>
          <p:cNvSpPr txBox="1"/>
          <p:nvPr/>
        </p:nvSpPr>
        <p:spPr>
          <a:xfrm>
            <a:off x="2342450" y="427475"/>
            <a:ext cx="5512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PERFIL DE UN PROFESIONAL EN JS</a:t>
            </a:r>
            <a:endParaRPr sz="2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ALGUNAS COMPETENCIAS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9" name="Google Shape;459;p71"/>
          <p:cNvSpPr txBox="1"/>
          <p:nvPr/>
        </p:nvSpPr>
        <p:spPr>
          <a:xfrm>
            <a:off x="766050" y="1983475"/>
            <a:ext cx="80619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Capacidad para realizar tareas de programación, desarrollo, puesta en funcionamiento y procesos de mejoras de sitios web y apps.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Alto manejo y comprensión del área frontend en desarrollo de apps y software.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Habilidad para pruebas y depuración de código.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Versatilidad para trabajar con otros profesionales en procesos de optimización y mejoras integrales, como diseñadores de experiencia de usuario o profesionales del backend.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0" name="Google Shape;46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500" y="530575"/>
            <a:ext cx="782900" cy="7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2"/>
          <p:cNvSpPr/>
          <p:nvPr/>
        </p:nvSpPr>
        <p:spPr>
          <a:xfrm>
            <a:off x="986600" y="386675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72"/>
          <p:cNvSpPr txBox="1"/>
          <p:nvPr/>
        </p:nvSpPr>
        <p:spPr>
          <a:xfrm>
            <a:off x="2342450" y="427475"/>
            <a:ext cx="5512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PERFIL DE UN PROFESIONAL EN JS</a:t>
            </a:r>
            <a:endParaRPr sz="2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¿POR QUÉ JAVASCRIPT?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7" name="Google Shape;467;p72"/>
          <p:cNvSpPr txBox="1"/>
          <p:nvPr/>
        </p:nvSpPr>
        <p:spPr>
          <a:xfrm>
            <a:off x="766050" y="1983475"/>
            <a:ext cx="80619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Porque es uno de los lenguajes más usados en el mundo.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Porque es muy demandado en el mercado laboral debido a su sencillez, amplitud y adaptabilidad.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Porque la mayoría de sitios web y apps funcionan con este lenguaje.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Porque es escalable y te brindará herramientas para profundizar luego tus conocimientos en programación y desarrollo.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8" name="Google Shape;46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925" y="554000"/>
            <a:ext cx="736050" cy="7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3"/>
          <p:cNvSpPr txBox="1"/>
          <p:nvPr/>
        </p:nvSpPr>
        <p:spPr>
          <a:xfrm>
            <a:off x="1951500" y="2077200"/>
            <a:ext cx="524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NIVELACIÓN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63" y="4330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74"/>
          <p:cNvSpPr txBox="1"/>
          <p:nvPr/>
        </p:nvSpPr>
        <p:spPr>
          <a:xfrm>
            <a:off x="999025" y="1705225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n-GB" sz="3000" u="none" cap="none" strike="noStrike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¡</a:t>
            </a:r>
            <a:r>
              <a:rPr i="1" lang="en-GB" sz="3000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HANDS ON!</a:t>
            </a:r>
            <a:endParaRPr b="0" i="1" sz="3000" u="none" cap="none" strike="noStrike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¿Te gustaría comprobar tus conocimientos de la clase?</a:t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 compartimos a través del chat de zoom</a:t>
            </a:r>
            <a:endParaRPr b="0" i="0" sz="1600" u="sng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el enlace a un breve quiz de tarea.</a:t>
            </a:r>
            <a:endParaRPr b="0" i="0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el profesor: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Acceder a la carpeta “Quizzes” de la camada 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Ingresar al formulario de la clase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Pulsar el botón “Invitar” 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Copiar el enlace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Compartir el enlace a los alumnos a través del chat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5"/>
          <p:cNvSpPr txBox="1"/>
          <p:nvPr/>
        </p:nvSpPr>
        <p:spPr>
          <a:xfrm>
            <a:off x="1212600" y="2077200"/>
            <a:ext cx="6718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800">
                <a:latin typeface="Anton"/>
                <a:ea typeface="Anton"/>
                <a:cs typeface="Anton"/>
                <a:sym typeface="Anton"/>
              </a:rPr>
              <a:t>RELACIÓN CON DESARROLLO WEB</a:t>
            </a:r>
            <a:endParaRPr b="0" i="1" sz="3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85" name="Google Shape;48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6"/>
          <p:cNvSpPr txBox="1"/>
          <p:nvPr/>
        </p:nvSpPr>
        <p:spPr>
          <a:xfrm>
            <a:off x="0" y="33255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200">
                <a:latin typeface="Anton"/>
                <a:ea typeface="Anton"/>
                <a:cs typeface="Anton"/>
                <a:sym typeface="Anton"/>
              </a:rPr>
              <a:t>HTML</a:t>
            </a:r>
            <a:endParaRPr i="1" sz="42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91" name="Google Shape;49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4975" y="1292475"/>
            <a:ext cx="474345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76"/>
          <p:cNvSpPr txBox="1"/>
          <p:nvPr/>
        </p:nvSpPr>
        <p:spPr>
          <a:xfrm>
            <a:off x="175825" y="1292475"/>
            <a:ext cx="3867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"lenguaje" de marcado de etiquetas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que permite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 documentos para web. </a:t>
            </a:r>
            <a:endParaRPr sz="18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términos de uso frecuente: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"/>
              <a:buChar char="●"/>
            </a:pP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Etiqueta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"/>
              <a:buChar char="●"/>
            </a:pP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Atributo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"/>
              <a:buChar char="●"/>
            </a:pP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Estructura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7"/>
          <p:cNvSpPr txBox="1"/>
          <p:nvPr/>
        </p:nvSpPr>
        <p:spPr>
          <a:xfrm>
            <a:off x="0" y="347175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200">
                <a:latin typeface="Anton"/>
                <a:ea typeface="Anton"/>
                <a:cs typeface="Anton"/>
                <a:sym typeface="Anton"/>
              </a:rPr>
              <a:t>CSS</a:t>
            </a:r>
            <a:endParaRPr i="1" sz="42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99" name="Google Shape;49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3575" y="1158200"/>
            <a:ext cx="4357933" cy="32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77"/>
          <p:cNvSpPr txBox="1"/>
          <p:nvPr/>
        </p:nvSpPr>
        <p:spPr>
          <a:xfrm>
            <a:off x="243200" y="1158200"/>
            <a:ext cx="4163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CSS, en español «hojas de estilo en cascada», es un </a:t>
            </a:r>
            <a:r>
              <a:rPr b="1" lang="en-GB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 de diseño gráfico</a:t>
            </a: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utilizado para </a:t>
            </a:r>
            <a:r>
              <a:rPr lang="en-GB" sz="16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definir y crear la presentación de un documento estructurado</a:t>
            </a: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escrito en un lenguaje de marcado.​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términos de uso frecuente: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Helvetica Neue"/>
              <a:buChar char="●"/>
            </a:pPr>
            <a:r>
              <a:rPr b="1" lang="en-GB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Estilo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Helvetica Neue"/>
              <a:buChar char="●"/>
            </a:pPr>
            <a:r>
              <a:rPr b="1" lang="en-GB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Reglas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Helvetica Neue"/>
              <a:buChar char="●"/>
            </a:pPr>
            <a:r>
              <a:rPr b="1" lang="en-GB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Medidas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Helvetica Neue"/>
              <a:buChar char="●"/>
            </a:pPr>
            <a:r>
              <a:rPr b="1" lang="en-GB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Fuente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8"/>
          <p:cNvSpPr txBox="1"/>
          <p:nvPr/>
        </p:nvSpPr>
        <p:spPr>
          <a:xfrm>
            <a:off x="1628000" y="610925"/>
            <a:ext cx="58401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700">
                <a:latin typeface="Anton"/>
                <a:ea typeface="Anton"/>
                <a:cs typeface="Anton"/>
                <a:sym typeface="Anton"/>
              </a:rPr>
              <a:t>RELACIÓN ENTRE HTML, CSS &amp; JS</a:t>
            </a:r>
            <a:endParaRPr i="1" sz="53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07" name="Google Shape;50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78"/>
          <p:cNvSpPr txBox="1"/>
          <p:nvPr/>
        </p:nvSpPr>
        <p:spPr>
          <a:xfrm>
            <a:off x="886350" y="2197650"/>
            <a:ext cx="76683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CEFC9"/>
              </a:buClr>
              <a:buSzPts val="1400"/>
              <a:buFont typeface="Helvetica Neue"/>
              <a:buChar char="●"/>
            </a:pPr>
            <a:r>
              <a:rPr b="1" lang="en-GB" sz="235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 </a:t>
            </a:r>
            <a:r>
              <a:rPr lang="en-GB" sz="145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nos aportará a través de sus etiquetas, la estructura básica </a:t>
            </a:r>
            <a:r>
              <a:rPr lang="en-GB" sz="145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</a:t>
            </a:r>
            <a:r>
              <a:rPr lang="en-GB" sz="145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sitio web que creemos. Funcionará en consonancia y en relación con </a:t>
            </a:r>
            <a:r>
              <a:rPr b="1" lang="en-GB" sz="145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 y JS. </a:t>
            </a:r>
            <a:endParaRPr b="1" sz="145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CEFC9"/>
              </a:buClr>
              <a:buSzPts val="1400"/>
              <a:buFont typeface="Helvetica Neue"/>
              <a:buChar char="●"/>
            </a:pPr>
            <a:r>
              <a:rPr b="1" lang="en-GB" sz="235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r>
              <a:rPr lang="en-GB" sz="145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lo utilizaremos para darle el estilo que queremos mostrar en nuestro sitio web a través de la definición de  formato y diseño de nuestra presentación</a:t>
            </a:r>
            <a:endParaRPr sz="145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CEFC9"/>
              </a:buClr>
              <a:buSzPts val="1400"/>
              <a:buFont typeface="Helvetica Neue"/>
              <a:buChar char="●"/>
            </a:pPr>
            <a:r>
              <a:rPr b="1" lang="en-GB" sz="235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b="1" lang="en-GB" sz="145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entonces utilizará a ambos lenguajes(HTML y CSS) para controlar el comportamiento y funcionalidad de los elementos de nuestros sitio web.</a:t>
            </a:r>
            <a:endParaRPr sz="115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9" name="Google Shape;509;p78"/>
          <p:cNvPicPr preferRelativeResize="0"/>
          <p:nvPr/>
        </p:nvPicPr>
        <p:blipFill rotWithShape="1">
          <a:blip r:embed="rId4">
            <a:alphaModFix/>
          </a:blip>
          <a:srcRect b="0" l="0" r="0" t="26051"/>
          <a:stretch/>
        </p:blipFill>
        <p:spPr>
          <a:xfrm>
            <a:off x="1960700" y="1428097"/>
            <a:ext cx="863734" cy="63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78"/>
          <p:cNvPicPr preferRelativeResize="0"/>
          <p:nvPr/>
        </p:nvPicPr>
        <p:blipFill rotWithShape="1">
          <a:blip r:embed="rId5">
            <a:alphaModFix/>
          </a:blip>
          <a:srcRect b="0" l="0" r="0" t="13028"/>
          <a:stretch/>
        </p:blipFill>
        <p:spPr>
          <a:xfrm>
            <a:off x="4325269" y="1348262"/>
            <a:ext cx="612178" cy="7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78"/>
          <p:cNvPicPr preferRelativeResize="0"/>
          <p:nvPr/>
        </p:nvPicPr>
        <p:blipFill rotWithShape="1">
          <a:blip r:embed="rId6">
            <a:alphaModFix/>
          </a:blip>
          <a:srcRect b="0" l="25900" r="25866" t="0"/>
          <a:stretch/>
        </p:blipFill>
        <p:spPr>
          <a:xfrm>
            <a:off x="6252047" y="1366824"/>
            <a:ext cx="612178" cy="711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9"/>
          <p:cNvSpPr txBox="1"/>
          <p:nvPr/>
        </p:nvSpPr>
        <p:spPr>
          <a:xfrm>
            <a:off x="1212600" y="2077200"/>
            <a:ext cx="6718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800">
                <a:latin typeface="Anton"/>
                <a:ea typeface="Anton"/>
                <a:cs typeface="Anton"/>
                <a:sym typeface="Anton"/>
              </a:rPr>
              <a:t>ALGORITMOS</a:t>
            </a:r>
            <a:endParaRPr b="0" i="1" sz="3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17" name="Google Shape;51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4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76" name="Google Shape;176;p44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177" name="Google Shape;177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0"/>
          <p:cNvSpPr txBox="1"/>
          <p:nvPr/>
        </p:nvSpPr>
        <p:spPr>
          <a:xfrm>
            <a:off x="860450" y="109437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ALGORITMO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3" name="Google Shape;523;p80"/>
          <p:cNvSpPr txBox="1"/>
          <p:nvPr/>
        </p:nvSpPr>
        <p:spPr>
          <a:xfrm>
            <a:off x="1025625" y="2158525"/>
            <a:ext cx="7257900" cy="18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En programación, un algoritmo es un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conjunto de procedimientos o funciones ordenados que se necesitan para realizar cierta operación o acción.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Por ejemplo, en una suma el algoritmo implica tomar un dato, sumarlo a otro y obtener un resultado.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24" name="Google Shape;52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275" y="1880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81"/>
          <p:cNvSpPr txBox="1"/>
          <p:nvPr/>
        </p:nvSpPr>
        <p:spPr>
          <a:xfrm>
            <a:off x="1002150" y="371750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ALGORITMO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2" name="Google Shape;532;p81"/>
          <p:cNvSpPr txBox="1"/>
          <p:nvPr/>
        </p:nvSpPr>
        <p:spPr>
          <a:xfrm>
            <a:off x="228300" y="1884375"/>
            <a:ext cx="4968900" cy="23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Pensar en 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algoritmos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 práctica que debemos fortalecer como desarrolladores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Consiste en encarar un problema complejo y dividir su resolución en diversos pasos, pensar cómo resolver cada uno y luego secuenciarlos correctamente para llegar al </a:t>
            </a:r>
            <a:r>
              <a:rPr b="1" lang="en-GB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resultado esperado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33" name="Google Shape;53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7200" y="1804275"/>
            <a:ext cx="3642000" cy="23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2"/>
          <p:cNvSpPr txBox="1"/>
          <p:nvPr/>
        </p:nvSpPr>
        <p:spPr>
          <a:xfrm>
            <a:off x="1119300" y="1677200"/>
            <a:ext cx="6905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HERRAMIENTAS A UTILIZAR EN EL CURSO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3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HERRAMIENTAS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44" name="Google Shape;54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83"/>
          <p:cNvSpPr txBox="1"/>
          <p:nvPr/>
        </p:nvSpPr>
        <p:spPr>
          <a:xfrm>
            <a:off x="841375" y="3330525"/>
            <a:ext cx="68940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Chrome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Firefox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Edge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/>
              </a:rPr>
              <a:t>Opera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n-GB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6" name="Google Shape;546;p83"/>
          <p:cNvSpPr/>
          <p:nvPr/>
        </p:nvSpPr>
        <p:spPr>
          <a:xfrm>
            <a:off x="0" y="0"/>
            <a:ext cx="310800" cy="51543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7" name="Google Shape;547;p83"/>
          <p:cNvGrpSpPr/>
          <p:nvPr/>
        </p:nvGrpSpPr>
        <p:grpSpPr>
          <a:xfrm>
            <a:off x="1746525" y="2111325"/>
            <a:ext cx="5650925" cy="1219200"/>
            <a:chOff x="1463825" y="1759275"/>
            <a:chExt cx="5650925" cy="1219200"/>
          </a:xfrm>
        </p:grpSpPr>
        <p:pic>
          <p:nvPicPr>
            <p:cNvPr id="548" name="Google Shape;548;p8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63825" y="17592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8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981350" y="17592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8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498875" y="17592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" name="Google Shape;551;p8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895550" y="17592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2" name="Google Shape;552;p83"/>
          <p:cNvSpPr/>
          <p:nvPr/>
        </p:nvSpPr>
        <p:spPr>
          <a:xfrm>
            <a:off x="120875" y="1041513"/>
            <a:ext cx="4163100" cy="5640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83"/>
          <p:cNvSpPr txBox="1"/>
          <p:nvPr/>
        </p:nvSpPr>
        <p:spPr>
          <a:xfrm>
            <a:off x="310800" y="1041525"/>
            <a:ext cx="35052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Anton"/>
                <a:ea typeface="Anton"/>
                <a:cs typeface="Anton"/>
                <a:sym typeface="Anton"/>
              </a:rPr>
              <a:t>NAVEGADORES WEB</a:t>
            </a:r>
            <a:endParaRPr sz="24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54" name="Google Shape;554;p8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69225" y="1072400"/>
            <a:ext cx="502250" cy="5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4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HERRAMIENTAS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60" name="Google Shape;56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84"/>
          <p:cNvSpPr txBox="1"/>
          <p:nvPr/>
        </p:nvSpPr>
        <p:spPr>
          <a:xfrm>
            <a:off x="2164588" y="3800575"/>
            <a:ext cx="49467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Visual Studio Code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Sublime Text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Atom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n-GB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2" name="Google Shape;562;p84"/>
          <p:cNvSpPr/>
          <p:nvPr/>
        </p:nvSpPr>
        <p:spPr>
          <a:xfrm>
            <a:off x="0" y="0"/>
            <a:ext cx="310800" cy="51543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3" name="Google Shape;563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79175" y="1955451"/>
            <a:ext cx="1365448" cy="1365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20850" y="1821111"/>
            <a:ext cx="1634175" cy="16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20850" y="1754663"/>
            <a:ext cx="1634176" cy="1634176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84"/>
          <p:cNvSpPr/>
          <p:nvPr/>
        </p:nvSpPr>
        <p:spPr>
          <a:xfrm>
            <a:off x="120875" y="1041513"/>
            <a:ext cx="4163100" cy="5640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84"/>
          <p:cNvSpPr txBox="1"/>
          <p:nvPr/>
        </p:nvSpPr>
        <p:spPr>
          <a:xfrm>
            <a:off x="310800" y="1041525"/>
            <a:ext cx="35052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Anton"/>
                <a:ea typeface="Anton"/>
                <a:cs typeface="Anton"/>
                <a:sym typeface="Anton"/>
              </a:rPr>
              <a:t>EDITORES DE CÓDIGO</a:t>
            </a:r>
            <a:endParaRPr sz="24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68" name="Google Shape;568;p8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20725" y="1050975"/>
            <a:ext cx="545100" cy="5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84"/>
          <p:cNvSpPr txBox="1"/>
          <p:nvPr/>
        </p:nvSpPr>
        <p:spPr>
          <a:xfrm>
            <a:off x="1288500" y="4136300"/>
            <a:ext cx="656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3CEFC9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IMPORTANTE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: Para la clase 1 ya 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tendrán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 que tener instalado/funcionando un editor de código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5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HERRAMIENTAS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75" name="Google Shape;57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85"/>
          <p:cNvSpPr txBox="1"/>
          <p:nvPr/>
        </p:nvSpPr>
        <p:spPr>
          <a:xfrm>
            <a:off x="2798338" y="3903325"/>
            <a:ext cx="45894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Bootstrap 5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Bulma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Tailwind CSS</a:t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n-GB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7" name="Google Shape;577;p85"/>
          <p:cNvSpPr/>
          <p:nvPr/>
        </p:nvSpPr>
        <p:spPr>
          <a:xfrm>
            <a:off x="0" y="0"/>
            <a:ext cx="310800" cy="51543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8" name="Google Shape;578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6765" y="2145113"/>
            <a:ext cx="1634175" cy="1301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77875" y="2016663"/>
            <a:ext cx="1430325" cy="1430353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85"/>
          <p:cNvSpPr/>
          <p:nvPr/>
        </p:nvSpPr>
        <p:spPr>
          <a:xfrm>
            <a:off x="120875" y="1041513"/>
            <a:ext cx="4163100" cy="5640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85"/>
          <p:cNvSpPr txBox="1"/>
          <p:nvPr/>
        </p:nvSpPr>
        <p:spPr>
          <a:xfrm>
            <a:off x="310800" y="1041525"/>
            <a:ext cx="35052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Anton"/>
                <a:ea typeface="Anton"/>
                <a:cs typeface="Anton"/>
                <a:sym typeface="Anton"/>
              </a:rPr>
              <a:t>FRAMEWORKS</a:t>
            </a:r>
            <a:endParaRPr sz="24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82" name="Google Shape;582;p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99450" y="1107263"/>
            <a:ext cx="432525" cy="43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33750" y="1914750"/>
            <a:ext cx="1634176" cy="163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6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HERRAMIENTAS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89" name="Google Shape;58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86"/>
          <p:cNvSpPr txBox="1"/>
          <p:nvPr/>
        </p:nvSpPr>
        <p:spPr>
          <a:xfrm>
            <a:off x="2689950" y="4019725"/>
            <a:ext cx="3764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momentJS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Sweet Alert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Axios</a:t>
            </a:r>
            <a:r>
              <a:rPr lang="en-GB" sz="16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n-GB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1" name="Google Shape;591;p86"/>
          <p:cNvSpPr/>
          <p:nvPr/>
        </p:nvSpPr>
        <p:spPr>
          <a:xfrm>
            <a:off x="0" y="0"/>
            <a:ext cx="310800" cy="51543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86"/>
          <p:cNvSpPr/>
          <p:nvPr/>
        </p:nvSpPr>
        <p:spPr>
          <a:xfrm>
            <a:off x="4" y="3011100"/>
            <a:ext cx="756300" cy="756300"/>
          </a:xfrm>
          <a:prstGeom prst="ellipse">
            <a:avLst/>
          </a:prstGeom>
          <a:solidFill>
            <a:srgbClr val="3CEF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3" name="Google Shape;593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59800" y="1937138"/>
            <a:ext cx="1548100" cy="15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86"/>
          <p:cNvPicPr preferRelativeResize="0"/>
          <p:nvPr/>
        </p:nvPicPr>
        <p:blipFill rotWithShape="1">
          <a:blip r:embed="rId8">
            <a:alphaModFix/>
          </a:blip>
          <a:srcRect b="53086" l="71762" r="8318" t="0"/>
          <a:stretch/>
        </p:blipFill>
        <p:spPr>
          <a:xfrm>
            <a:off x="3884663" y="1602715"/>
            <a:ext cx="1634176" cy="192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86"/>
          <p:cNvPicPr preferRelativeResize="0"/>
          <p:nvPr/>
        </p:nvPicPr>
        <p:blipFill rotWithShape="1">
          <a:blip r:embed="rId9">
            <a:alphaModFix/>
          </a:blip>
          <a:srcRect b="13798" l="0" r="0" t="8374"/>
          <a:stretch/>
        </p:blipFill>
        <p:spPr>
          <a:xfrm>
            <a:off x="5227150" y="1666250"/>
            <a:ext cx="2340775" cy="18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86"/>
          <p:cNvSpPr/>
          <p:nvPr/>
        </p:nvSpPr>
        <p:spPr>
          <a:xfrm>
            <a:off x="120875" y="1041513"/>
            <a:ext cx="4163100" cy="5640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86"/>
          <p:cNvSpPr txBox="1"/>
          <p:nvPr/>
        </p:nvSpPr>
        <p:spPr>
          <a:xfrm>
            <a:off x="310800" y="1041525"/>
            <a:ext cx="35052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Anton"/>
                <a:ea typeface="Anton"/>
                <a:cs typeface="Anton"/>
                <a:sym typeface="Anton"/>
              </a:rPr>
              <a:t>LIBRERIAS</a:t>
            </a:r>
            <a:endParaRPr sz="24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98" name="Google Shape;598;p8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84450" y="1085850"/>
            <a:ext cx="475350" cy="4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7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HERRAMIENTAS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04" name="Google Shape;60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7"/>
          <p:cNvSpPr txBox="1"/>
          <p:nvPr/>
        </p:nvSpPr>
        <p:spPr>
          <a:xfrm>
            <a:off x="2065050" y="3920425"/>
            <a:ext cx="50139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Live Server (VS Code)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XAMPP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, </a:t>
            </a:r>
            <a:r>
              <a:rPr lang="en-GB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WampServer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br>
              <a:rPr b="0" i="0" lang="en-GB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6" name="Google Shape;606;p87"/>
          <p:cNvSpPr/>
          <p:nvPr/>
        </p:nvSpPr>
        <p:spPr>
          <a:xfrm>
            <a:off x="0" y="0"/>
            <a:ext cx="310800" cy="51543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87"/>
          <p:cNvSpPr/>
          <p:nvPr/>
        </p:nvSpPr>
        <p:spPr>
          <a:xfrm>
            <a:off x="4" y="4116575"/>
            <a:ext cx="756300" cy="756300"/>
          </a:xfrm>
          <a:prstGeom prst="ellipse">
            <a:avLst/>
          </a:prstGeom>
          <a:solidFill>
            <a:srgbClr val="3CEF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8" name="Google Shape;608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4700" y="1737200"/>
            <a:ext cx="1927250" cy="19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87"/>
          <p:cNvPicPr preferRelativeResize="0"/>
          <p:nvPr/>
        </p:nvPicPr>
        <p:blipFill rotWithShape="1">
          <a:blip r:embed="rId8">
            <a:alphaModFix/>
          </a:blip>
          <a:srcRect b="0" l="19704" r="22748" t="0"/>
          <a:stretch/>
        </p:blipFill>
        <p:spPr>
          <a:xfrm>
            <a:off x="3686275" y="1840275"/>
            <a:ext cx="1927249" cy="15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67850" y="1886688"/>
            <a:ext cx="1634175" cy="1628283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87"/>
          <p:cNvSpPr/>
          <p:nvPr/>
        </p:nvSpPr>
        <p:spPr>
          <a:xfrm>
            <a:off x="120875" y="1041513"/>
            <a:ext cx="4163100" cy="5640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87"/>
          <p:cNvSpPr txBox="1"/>
          <p:nvPr/>
        </p:nvSpPr>
        <p:spPr>
          <a:xfrm>
            <a:off x="310800" y="1041525"/>
            <a:ext cx="35052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Anton"/>
                <a:ea typeface="Anton"/>
                <a:cs typeface="Anton"/>
                <a:sym typeface="Anton"/>
              </a:rPr>
              <a:t>SERVIDORES</a:t>
            </a:r>
            <a:endParaRPr sz="24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13" name="Google Shape;613;p8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25610" y="1085735"/>
            <a:ext cx="475575" cy="4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8"/>
          <p:cNvSpPr txBox="1"/>
          <p:nvPr/>
        </p:nvSpPr>
        <p:spPr>
          <a:xfrm>
            <a:off x="1951500" y="2077200"/>
            <a:ext cx="5241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CONTENIDO </a:t>
            </a: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DEL</a:t>
            </a: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 CURSO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24" name="Google Shape;624;p89"/>
          <p:cNvGraphicFramePr/>
          <p:nvPr/>
        </p:nvGraphicFramePr>
        <p:xfrm>
          <a:off x="482088" y="1315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{9C673345-0922-454F-A40B-D1836272DC81}</a:tableStyleId>
              </a:tblPr>
              <a:tblGrid>
                <a:gridCol w="8241500"/>
              </a:tblGrid>
              <a:tr h="9875">
                <a:tc>
                  <a:txBody>
                    <a:bodyPr/>
                    <a:lstStyle/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Anton"/>
                        <a:buChar char="●"/>
                      </a:pPr>
                      <a:r>
                        <a:rPr lang="en-GB" sz="1500">
                          <a:latin typeface="Anton"/>
                          <a:ea typeface="Anton"/>
                          <a:cs typeface="Anton"/>
                          <a:sym typeface="Anton"/>
                        </a:rPr>
                        <a:t>CLASE 0 -</a:t>
                      </a:r>
                      <a:endParaRPr sz="1500"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INTRODUCCIÓN A JS</a:t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25" name="Google Shape;625;p89"/>
          <p:cNvGraphicFramePr/>
          <p:nvPr/>
        </p:nvGraphicFramePr>
        <p:xfrm>
          <a:off x="420400" y="2570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{9C673345-0922-454F-A40B-D1836272DC81}</a:tableStyleId>
              </a:tblPr>
              <a:tblGrid>
                <a:gridCol w="8303200"/>
              </a:tblGrid>
              <a:tr h="12700">
                <a:tc>
                  <a:txBody>
                    <a:bodyPr/>
                    <a:lstStyle/>
                    <a:p>
                      <a:pPr indent="-3238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Anton"/>
                        <a:buChar char="●"/>
                      </a:pPr>
                      <a:r>
                        <a:rPr lang="en-GB" sz="1500">
                          <a:latin typeface="Anton"/>
                          <a:ea typeface="Anton"/>
                          <a:cs typeface="Anton"/>
                          <a:sym typeface="Anton"/>
                        </a:rPr>
                        <a:t>Clase 1 - </a:t>
                      </a:r>
                      <a:endParaRPr sz="1500"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CONCEPTOS GENERALES: SINTAXIS Y VARIABLES</a:t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Anton"/>
                        <a:buChar char="●"/>
                      </a:pPr>
                      <a:r>
                        <a:rPr lang="en-GB" sz="1500">
                          <a:latin typeface="Anton"/>
                          <a:ea typeface="Anton"/>
                          <a:cs typeface="Anton"/>
                          <a:sym typeface="Anton"/>
                        </a:rPr>
                        <a:t>Clase 2 -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GB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CONTROL DE</a:t>
                      </a:r>
                      <a:r>
                        <a:rPr lang="en-GB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GB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FLUJOS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Anton"/>
                        <a:buChar char="●"/>
                      </a:pPr>
                      <a:r>
                        <a:rPr lang="en-GB" sz="1500">
                          <a:latin typeface="Anton"/>
                          <a:ea typeface="Anton"/>
                          <a:cs typeface="Anton"/>
                          <a:sym typeface="Anton"/>
                        </a:rPr>
                        <a:t>Clase 3 - </a:t>
                      </a:r>
                      <a:endParaRPr sz="1500"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CICLOS/ITERACIONES</a:t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-3238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Anton"/>
                        <a:buChar char="●"/>
                      </a:pPr>
                      <a:r>
                        <a:rPr lang="en-GB" sz="1500">
                          <a:latin typeface="Anton"/>
                          <a:ea typeface="Anton"/>
                          <a:cs typeface="Anton"/>
                          <a:sym typeface="Anton"/>
                        </a:rPr>
                        <a:t>Clase 4 -</a:t>
                      </a:r>
                      <a:endParaRPr sz="1500"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FUNCIONES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6" name="Google Shape;626;p89"/>
          <p:cNvSpPr txBox="1"/>
          <p:nvPr/>
        </p:nvSpPr>
        <p:spPr>
          <a:xfrm>
            <a:off x="2462700" y="0"/>
            <a:ext cx="42186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latin typeface="Anton"/>
                <a:ea typeface="Anton"/>
                <a:cs typeface="Anton"/>
                <a:sym typeface="Anton"/>
              </a:rPr>
              <a:t>MÓDULOS DE TRABAJO</a:t>
            </a:r>
            <a:endParaRPr sz="37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7" name="Google Shape;627;p89"/>
          <p:cNvSpPr txBox="1"/>
          <p:nvPr/>
        </p:nvSpPr>
        <p:spPr>
          <a:xfrm>
            <a:off x="420400" y="869000"/>
            <a:ext cx="8723700" cy="4464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MÓDULO 0 - NIVELACIÓN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8" name="Google Shape;628;p89"/>
          <p:cNvSpPr txBox="1"/>
          <p:nvPr/>
        </p:nvSpPr>
        <p:spPr>
          <a:xfrm>
            <a:off x="420400" y="2002325"/>
            <a:ext cx="8723700" cy="4698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MÓDULO 1 - CONCEPTOS BÁSICOS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2022750" y="2009050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9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INTRODUCCIÓN A JAVASCRIPT</a:t>
            </a:r>
            <a:r>
              <a:rPr i="1" lang="en-GB" sz="39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endParaRPr b="0" i="1" sz="39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r>
              <a:rPr b="1" i="0" lang="en-GB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0</a:t>
            </a:r>
            <a:r>
              <a:rPr b="1" lang="en-GB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1" i="0" lang="en-GB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0" lang="en-GB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34" name="Google Shape;634;p90"/>
          <p:cNvGraphicFramePr/>
          <p:nvPr/>
        </p:nvGraphicFramePr>
        <p:xfrm>
          <a:off x="321600" y="1071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{9C673345-0922-454F-A40B-D1836272DC81}</a:tableStyleId>
              </a:tblPr>
              <a:tblGrid>
                <a:gridCol w="8500775"/>
              </a:tblGrid>
              <a:tr h="12700">
                <a:tc>
                  <a:txBody>
                    <a:bodyPr/>
                    <a:lstStyle/>
                    <a:p>
                      <a:pPr indent="-3238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Anton"/>
                        <a:buChar char="●"/>
                      </a:pPr>
                      <a:r>
                        <a:rPr lang="en-GB" sz="1500">
                          <a:latin typeface="Anton"/>
                          <a:ea typeface="Anton"/>
                          <a:cs typeface="Anton"/>
                          <a:sym typeface="Anton"/>
                        </a:rPr>
                        <a:t>Clase 5 - </a:t>
                      </a:r>
                      <a:endParaRPr sz="1500"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OBJETOS</a:t>
                      </a:r>
                      <a:endParaRPr sz="15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nton"/>
                        <a:buChar char="●"/>
                      </a:pPr>
                      <a:r>
                        <a:rPr lang="en-GB" sz="15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Clase 6 -</a:t>
                      </a:r>
                      <a:endParaRPr sz="15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ARRAYS</a:t>
                      </a:r>
                      <a:endParaRPr sz="15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nton"/>
                        <a:buChar char="●"/>
                      </a:pPr>
                      <a:r>
                        <a:rPr lang="en-GB" sz="15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Clase 7 - </a:t>
                      </a:r>
                      <a:endParaRPr sz="15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FUNCIONES DE ORDEN SUPERIOR, MATH y DATE</a:t>
                      </a:r>
                      <a:endParaRPr sz="15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35" name="Google Shape;635;p90"/>
          <p:cNvGraphicFramePr/>
          <p:nvPr/>
        </p:nvGraphicFramePr>
        <p:xfrm>
          <a:off x="412675" y="318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{9C673345-0922-454F-A40B-D1836272DC81}</a:tableStyleId>
              </a:tblPr>
              <a:tblGrid>
                <a:gridCol w="8486775"/>
              </a:tblGrid>
              <a:tr h="12700">
                <a:tc>
                  <a:txBody>
                    <a:bodyPr/>
                    <a:lstStyle/>
                    <a:p>
                      <a:pPr indent="-3238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Anton"/>
                        <a:buChar char="●"/>
                      </a:pPr>
                      <a:r>
                        <a:rPr lang="en-GB" sz="1500">
                          <a:latin typeface="Anton"/>
                          <a:ea typeface="Anton"/>
                          <a:cs typeface="Anton"/>
                          <a:sym typeface="Anton"/>
                        </a:rPr>
                        <a:t>Clase 8 - </a:t>
                      </a:r>
                      <a:endParaRPr sz="1500"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DOM</a:t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nton"/>
                        <a:buChar char="●"/>
                      </a:pPr>
                      <a:r>
                        <a:rPr lang="en-GB" sz="15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Clase 9 -  </a:t>
                      </a:r>
                      <a:endParaRPr sz="15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EVENTOS</a:t>
                      </a:r>
                      <a:endParaRPr sz="15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nton"/>
                        <a:buChar char="●"/>
                      </a:pPr>
                      <a:r>
                        <a:rPr lang="en-GB" sz="15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Clase 10 - </a:t>
                      </a:r>
                      <a:endParaRPr sz="15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STORAGE Y JSON</a:t>
                      </a:r>
                      <a:endParaRPr sz="15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nton"/>
                        <a:buChar char="●"/>
                      </a:pPr>
                      <a:r>
                        <a:rPr lang="en-GB" sz="15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Clase 11-</a:t>
                      </a:r>
                      <a:endParaRPr sz="15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Workshop I </a:t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36" name="Google Shape;636;p90"/>
          <p:cNvSpPr txBox="1"/>
          <p:nvPr/>
        </p:nvSpPr>
        <p:spPr>
          <a:xfrm>
            <a:off x="2462688" y="0"/>
            <a:ext cx="42186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latin typeface="Anton"/>
                <a:ea typeface="Anton"/>
                <a:cs typeface="Anton"/>
                <a:sym typeface="Anton"/>
              </a:rPr>
              <a:t>MÓDULOS DE TRABAJO</a:t>
            </a:r>
            <a:endParaRPr sz="37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37" name="Google Shape;637;p90"/>
          <p:cNvSpPr txBox="1"/>
          <p:nvPr/>
        </p:nvSpPr>
        <p:spPr>
          <a:xfrm>
            <a:off x="321600" y="714750"/>
            <a:ext cx="8822400" cy="3567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MÓDULO 2 - OBJETOS &amp; ARRAYS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8" name="Google Shape;638;p90"/>
          <p:cNvSpPr txBox="1"/>
          <p:nvPr/>
        </p:nvSpPr>
        <p:spPr>
          <a:xfrm>
            <a:off x="321600" y="2696923"/>
            <a:ext cx="8822400" cy="3567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MÓDULO 3 - FRONTEND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44" name="Google Shape;644;p91"/>
          <p:cNvGraphicFramePr/>
          <p:nvPr/>
        </p:nvGraphicFramePr>
        <p:xfrm>
          <a:off x="321613" y="143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{9C673345-0922-454F-A40B-D1836272DC81}</a:tableStyleId>
              </a:tblPr>
              <a:tblGrid>
                <a:gridCol w="8500775"/>
              </a:tblGrid>
              <a:tr h="418800">
                <a:tc>
                  <a:txBody>
                    <a:bodyPr/>
                    <a:lstStyle/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nton"/>
                        <a:buChar char="●"/>
                      </a:pPr>
                      <a:r>
                        <a:rPr lang="en-GB" sz="15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Clase 12 -</a:t>
                      </a:r>
                      <a:endParaRPr sz="15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Operadores avanzados</a:t>
                      </a:r>
                      <a:endParaRPr sz="17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nton"/>
                        <a:buChar char="●"/>
                      </a:pPr>
                      <a:r>
                        <a:rPr lang="en-GB" sz="15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Clase 13 -</a:t>
                      </a:r>
                      <a:endParaRPr sz="15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Librerías</a:t>
                      </a:r>
                      <a:endParaRPr sz="15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45" name="Google Shape;645;p91"/>
          <p:cNvGraphicFramePr/>
          <p:nvPr/>
        </p:nvGraphicFramePr>
        <p:xfrm>
          <a:off x="321625" y="3405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{9C673345-0922-454F-A40B-D1836272DC81}</a:tableStyleId>
              </a:tblPr>
              <a:tblGrid>
                <a:gridCol w="8500775"/>
              </a:tblGrid>
              <a:tr h="980975">
                <a:tc>
                  <a:txBody>
                    <a:bodyPr/>
                    <a:lstStyle/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nton"/>
                        <a:buChar char="●"/>
                      </a:pPr>
                      <a:r>
                        <a:rPr lang="en-GB" sz="15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Clase 14- </a:t>
                      </a:r>
                      <a:endParaRPr sz="15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Promises/ASync</a:t>
                      </a:r>
                      <a:endParaRPr sz="15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nton"/>
                        <a:buChar char="●"/>
                      </a:pPr>
                      <a:r>
                        <a:rPr lang="en-GB" sz="15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Clase 15 -</a:t>
                      </a:r>
                      <a:endParaRPr sz="15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AJAX y Fetch</a:t>
                      </a:r>
                      <a:endParaRPr sz="17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nton"/>
                        <a:buChar char="●"/>
                      </a:pPr>
                      <a:r>
                        <a:rPr lang="en-GB" sz="15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Clase 16 - </a:t>
                      </a:r>
                      <a:endParaRPr sz="15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Frameworks + Node JS</a:t>
                      </a:r>
                      <a:endParaRPr sz="15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46" name="Google Shape;646;p91"/>
          <p:cNvSpPr txBox="1"/>
          <p:nvPr/>
        </p:nvSpPr>
        <p:spPr>
          <a:xfrm>
            <a:off x="2462700" y="210200"/>
            <a:ext cx="42186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latin typeface="Anton"/>
                <a:ea typeface="Anton"/>
                <a:cs typeface="Anton"/>
                <a:sym typeface="Anton"/>
              </a:rPr>
              <a:t>MÓDULOS DE TRABAJO</a:t>
            </a:r>
            <a:endParaRPr sz="37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47" name="Google Shape;647;p91"/>
          <p:cNvSpPr txBox="1"/>
          <p:nvPr/>
        </p:nvSpPr>
        <p:spPr>
          <a:xfrm>
            <a:off x="223500" y="969550"/>
            <a:ext cx="8920500" cy="4698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MÓDULO 4 - OPTIMIZACIÓN DE PROYECTO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8" name="Google Shape;648;p91"/>
          <p:cNvSpPr txBox="1"/>
          <p:nvPr/>
        </p:nvSpPr>
        <p:spPr>
          <a:xfrm>
            <a:off x="223500" y="2814588"/>
            <a:ext cx="8920500" cy="4698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MÓDULO 5 - ASINCRONÍA Y PETICIONES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2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654" name="Google Shape;654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3"/>
          <p:cNvSpPr txBox="1"/>
          <p:nvPr/>
        </p:nvSpPr>
        <p:spPr>
          <a:xfrm>
            <a:off x="1310675" y="2758325"/>
            <a:ext cx="6718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TE INVITAMOS A QUE COMPLEMENTES LA CLASE CON LOS SIGUIENTES CODERTIPS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60" name="Google Shape;66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8725" y="118592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4"/>
          <p:cNvSpPr txBox="1"/>
          <p:nvPr/>
        </p:nvSpPr>
        <p:spPr>
          <a:xfrm>
            <a:off x="2577375" y="2432650"/>
            <a:ext cx="5711400" cy="21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Aprende Programación Web y construye el futuro de nuestra humanidad</a:t>
            </a:r>
            <a:r>
              <a:rPr lang="en-GB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n-GB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Coderhouse </a:t>
            </a:r>
            <a:endParaRPr b="1" i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Desarrollo freelance</a:t>
            </a:r>
            <a:r>
              <a:rPr b="1" i="1" lang="en-GB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| </a:t>
            </a:r>
            <a:r>
              <a:rPr b="1" i="1" lang="en-GB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Coderhouse </a:t>
            </a:r>
            <a:endParaRPr b="1" i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Desarrollo profesional</a:t>
            </a:r>
            <a:r>
              <a:rPr lang="en-GB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n-GB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Coderhouse </a:t>
            </a:r>
            <a:endParaRPr b="1" i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67" name="Google Shape;667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94"/>
          <p:cNvSpPr/>
          <p:nvPr/>
        </p:nvSpPr>
        <p:spPr>
          <a:xfrm>
            <a:off x="1221525" y="1016550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94"/>
          <p:cNvSpPr txBox="1"/>
          <p:nvPr/>
        </p:nvSpPr>
        <p:spPr>
          <a:xfrm>
            <a:off x="2577375" y="1209575"/>
            <a:ext cx="4776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VIDEOS Y PODCASTS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70" name="Google Shape;670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4234" y="1279240"/>
            <a:ext cx="545131" cy="54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9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07937" y="12527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5"/>
          <p:cNvSpPr txBox="1"/>
          <p:nvPr/>
        </p:nvSpPr>
        <p:spPr>
          <a:xfrm>
            <a:off x="2577375" y="2432650"/>
            <a:ext cx="5711400" cy="21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CoderNews</a:t>
            </a:r>
            <a:r>
              <a:rPr lang="en-GB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n-GB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Coderhouse 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Serie de Branding</a:t>
            </a:r>
            <a:r>
              <a:rPr lang="en-GB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n-GB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Coderhouse </a:t>
            </a:r>
            <a:endParaRPr b="1" i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Serie para Emprendedores</a:t>
            </a:r>
            <a:r>
              <a:rPr b="1" i="1" lang="en-GB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| </a:t>
            </a:r>
            <a:r>
              <a:rPr b="1" i="1" lang="en-GB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Coderhouse </a:t>
            </a:r>
            <a:endParaRPr b="1" i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Serie Aprende a Usar TikTok</a:t>
            </a:r>
            <a:r>
              <a:rPr lang="en-GB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n-GB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Coderhouse </a:t>
            </a:r>
            <a:endParaRPr b="1" i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/>
              </a:rPr>
              <a:t>Serie Finanzas Personales</a:t>
            </a:r>
            <a:r>
              <a:rPr lang="en-GB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n-GB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Coderhouse </a:t>
            </a:r>
            <a:endParaRPr b="1" i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8"/>
              </a:rPr>
              <a:t>CoderConf</a:t>
            </a:r>
            <a:r>
              <a:rPr lang="en-GB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n-GB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Coderhouse </a:t>
            </a:r>
            <a:endParaRPr b="1" i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77" name="Google Shape;677;p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95"/>
          <p:cNvSpPr/>
          <p:nvPr/>
        </p:nvSpPr>
        <p:spPr>
          <a:xfrm>
            <a:off x="1221525" y="1016550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95"/>
          <p:cNvSpPr txBox="1"/>
          <p:nvPr/>
        </p:nvSpPr>
        <p:spPr>
          <a:xfrm>
            <a:off x="2577375" y="1209575"/>
            <a:ext cx="4776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VIDEOS Y PODCASTS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80" name="Google Shape;680;p9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84234" y="1279240"/>
            <a:ext cx="545131" cy="54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9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07937" y="12527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6"/>
          <p:cNvSpPr txBox="1"/>
          <p:nvPr/>
        </p:nvSpPr>
        <p:spPr>
          <a:xfrm>
            <a:off x="959850" y="2077200"/>
            <a:ext cx="722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YA CONOCES LOS BENEFICIOS QUE TIENES POR SER ESTUDIANTE DE CODERHOUSE</a:t>
            </a:r>
            <a:r>
              <a:rPr b="0" i="1" lang="en-GB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? 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87" name="Google Shape;687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7851" y="958650"/>
            <a:ext cx="908300" cy="9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7"/>
          <p:cNvSpPr txBox="1"/>
          <p:nvPr/>
        </p:nvSpPr>
        <p:spPr>
          <a:xfrm>
            <a:off x="1373850" y="2869500"/>
            <a:ext cx="63963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Haz clic </a:t>
            </a:r>
            <a:r>
              <a:rPr lang="en-GB" sz="2000" u="sng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r>
              <a:rPr lang="en-GB" sz="20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conoce todos nuestros beneficios exclusivos para estudiantes de Coderhouse.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94" name="Google Shape;694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97"/>
          <p:cNvSpPr txBox="1"/>
          <p:nvPr/>
        </p:nvSpPr>
        <p:spPr>
          <a:xfrm>
            <a:off x="2183538" y="1165975"/>
            <a:ext cx="4776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BENEFICIOS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96" name="Google Shape;696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6850" y="1227375"/>
            <a:ext cx="595275" cy="5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98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n-GB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02" name="Google Shape;702;p98"/>
          <p:cNvSpPr txBox="1"/>
          <p:nvPr/>
        </p:nvSpPr>
        <p:spPr>
          <a:xfrm>
            <a:off x="1309700" y="2623175"/>
            <a:ext cx="62985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</a:t>
            </a:r>
            <a:r>
              <a:rPr b="0" i="0" lang="en-GB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Fundamentos de desarrollo con JS.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Básicos de Javascript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Nivelación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Contenido del curso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99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708" name="Google Shape;708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Aprender la diferencia entre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sitios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aplicaciones web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Entender los fundamentos de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Reconocer qué es un </a:t>
            </a:r>
            <a:r>
              <a:rPr b="1" lang="en-GB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algoritmo </a:t>
            </a: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desarrollar capacidad resolutiva frente a </a:t>
            </a:r>
            <a:r>
              <a:rPr lang="en-GB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problema.</a:t>
            </a:r>
            <a:endParaRPr sz="1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0" name="Google Shape;19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6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n-GB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2" name="Google Shape;19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00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14" name="Google Shape;714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01"/>
          <p:cNvSpPr txBox="1"/>
          <p:nvPr/>
        </p:nvSpPr>
        <p:spPr>
          <a:xfrm>
            <a:off x="2054250" y="1640238"/>
            <a:ext cx="50355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¡GRACIAS POR ESTUDIAR CON NOSOTROS!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20" name="Google Shape;720;p101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8" name="Google Shape;19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8"/>
          <p:cNvSpPr txBox="1"/>
          <p:nvPr/>
        </p:nvSpPr>
        <p:spPr>
          <a:xfrm>
            <a:off x="614750" y="199300"/>
            <a:ext cx="71145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MAPA DE CONCEPTOS CLASE </a:t>
            </a: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0</a:t>
            </a:r>
            <a:endParaRPr i="1" sz="2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4" name="Google Shape;20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8"/>
          <p:cNvSpPr/>
          <p:nvPr/>
        </p:nvSpPr>
        <p:spPr>
          <a:xfrm>
            <a:off x="614750" y="2456175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" name="Google Shape;206;p48"/>
          <p:cNvSpPr/>
          <p:nvPr/>
        </p:nvSpPr>
        <p:spPr>
          <a:xfrm>
            <a:off x="4482900" y="1381577"/>
            <a:ext cx="1657800" cy="4722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Diferencia con sitios web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7" name="Google Shape;207;p48"/>
          <p:cNvSpPr/>
          <p:nvPr/>
        </p:nvSpPr>
        <p:spPr>
          <a:xfrm>
            <a:off x="618500" y="138157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Aplicaciones web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p48"/>
          <p:cNvSpPr/>
          <p:nvPr/>
        </p:nvSpPr>
        <p:spPr>
          <a:xfrm>
            <a:off x="614750" y="3676050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Nivelación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9" name="Google Shape;209;p48"/>
          <p:cNvCxnSpPr>
            <a:endCxn id="207" idx="2"/>
          </p:cNvCxnSpPr>
          <p:nvPr/>
        </p:nvCxnSpPr>
        <p:spPr>
          <a:xfrm flipH="1" rot="10800000">
            <a:off x="1337450" y="1983978"/>
            <a:ext cx="7500" cy="472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10" name="Google Shape;210;p48"/>
          <p:cNvSpPr/>
          <p:nvPr/>
        </p:nvSpPr>
        <p:spPr>
          <a:xfrm>
            <a:off x="3029743" y="2616965"/>
            <a:ext cx="1452900" cy="280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Definición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1" name="Google Shape;211;p48"/>
          <p:cNvSpPr/>
          <p:nvPr/>
        </p:nvSpPr>
        <p:spPr>
          <a:xfrm>
            <a:off x="5215675" y="2617000"/>
            <a:ext cx="1715400" cy="280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Front-End y Back-End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" name="Google Shape;212;p48"/>
          <p:cNvSpPr/>
          <p:nvPr/>
        </p:nvSpPr>
        <p:spPr>
          <a:xfrm>
            <a:off x="5215674" y="3006125"/>
            <a:ext cx="1715400" cy="280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Herramientas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48"/>
          <p:cNvSpPr/>
          <p:nvPr/>
        </p:nvSpPr>
        <p:spPr>
          <a:xfrm>
            <a:off x="4482900" y="753150"/>
            <a:ext cx="1657800" cy="3669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Fundamentos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4" name="Google Shape;214;p48"/>
          <p:cNvCxnSpPr>
            <a:stCxn id="207" idx="3"/>
            <a:endCxn id="213" idx="1"/>
          </p:cNvCxnSpPr>
          <p:nvPr/>
        </p:nvCxnSpPr>
        <p:spPr>
          <a:xfrm flipH="1" rot="10800000">
            <a:off x="2071400" y="936678"/>
            <a:ext cx="2411400" cy="7461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5" name="Google Shape;215;p48"/>
          <p:cNvCxnSpPr>
            <a:stCxn id="207" idx="3"/>
            <a:endCxn id="206" idx="1"/>
          </p:cNvCxnSpPr>
          <p:nvPr/>
        </p:nvCxnSpPr>
        <p:spPr>
          <a:xfrm flipH="1" rot="10800000">
            <a:off x="2071400" y="1617678"/>
            <a:ext cx="2411400" cy="651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6" name="Google Shape;216;p48"/>
          <p:cNvCxnSpPr>
            <a:stCxn id="205" idx="3"/>
            <a:endCxn id="210" idx="1"/>
          </p:cNvCxnSpPr>
          <p:nvPr/>
        </p:nvCxnSpPr>
        <p:spPr>
          <a:xfrm>
            <a:off x="2067650" y="2757375"/>
            <a:ext cx="962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17" name="Google Shape;217;p48"/>
          <p:cNvCxnSpPr>
            <a:stCxn id="210" idx="3"/>
            <a:endCxn id="211" idx="1"/>
          </p:cNvCxnSpPr>
          <p:nvPr/>
        </p:nvCxnSpPr>
        <p:spPr>
          <a:xfrm>
            <a:off x="4482643" y="2757365"/>
            <a:ext cx="7329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18" name="Google Shape;218;p48"/>
          <p:cNvSpPr/>
          <p:nvPr/>
        </p:nvSpPr>
        <p:spPr>
          <a:xfrm>
            <a:off x="5215674" y="2227875"/>
            <a:ext cx="1715400" cy="280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 interpretativo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9" name="Google Shape;219;p48"/>
          <p:cNvCxnSpPr>
            <a:endCxn id="218" idx="1"/>
          </p:cNvCxnSpPr>
          <p:nvPr/>
        </p:nvCxnSpPr>
        <p:spPr>
          <a:xfrm flipH="1" rot="10800000">
            <a:off x="4482774" y="2368275"/>
            <a:ext cx="732900" cy="389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0" name="Google Shape;220;p48"/>
          <p:cNvSpPr/>
          <p:nvPr/>
        </p:nvSpPr>
        <p:spPr>
          <a:xfrm>
            <a:off x="5215674" y="3395250"/>
            <a:ext cx="1715400" cy="280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Evolución del lenguaje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21" name="Google Shape;221;p48"/>
          <p:cNvCxnSpPr/>
          <p:nvPr/>
        </p:nvCxnSpPr>
        <p:spPr>
          <a:xfrm>
            <a:off x="4482774" y="2752563"/>
            <a:ext cx="732900" cy="36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22" name="Google Shape;222;p48"/>
          <p:cNvCxnSpPr/>
          <p:nvPr/>
        </p:nvCxnSpPr>
        <p:spPr>
          <a:xfrm>
            <a:off x="2071393" y="3977215"/>
            <a:ext cx="7329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23" name="Google Shape;223;p48"/>
          <p:cNvCxnSpPr/>
          <p:nvPr/>
        </p:nvCxnSpPr>
        <p:spPr>
          <a:xfrm flipH="1" rot="10800000">
            <a:off x="2071399" y="3588125"/>
            <a:ext cx="732900" cy="389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24" name="Google Shape;224;p48"/>
          <p:cNvCxnSpPr/>
          <p:nvPr/>
        </p:nvCxnSpPr>
        <p:spPr>
          <a:xfrm>
            <a:off x="2071399" y="3977225"/>
            <a:ext cx="732900" cy="36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5" name="Google Shape;225;p48"/>
          <p:cNvSpPr/>
          <p:nvPr/>
        </p:nvSpPr>
        <p:spPr>
          <a:xfrm>
            <a:off x="2808050" y="3836825"/>
            <a:ext cx="899100" cy="280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6" name="Google Shape;226;p48"/>
          <p:cNvSpPr/>
          <p:nvPr/>
        </p:nvSpPr>
        <p:spPr>
          <a:xfrm>
            <a:off x="2808050" y="4225950"/>
            <a:ext cx="899100" cy="280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Algoritmo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7" name="Google Shape;227;p48"/>
          <p:cNvSpPr/>
          <p:nvPr/>
        </p:nvSpPr>
        <p:spPr>
          <a:xfrm>
            <a:off x="2808050" y="3447700"/>
            <a:ext cx="899100" cy="280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28" name="Google Shape;228;p48"/>
          <p:cNvCxnSpPr>
            <a:stCxn id="210" idx="3"/>
          </p:cNvCxnSpPr>
          <p:nvPr/>
        </p:nvCxnSpPr>
        <p:spPr>
          <a:xfrm>
            <a:off x="4482643" y="2757365"/>
            <a:ext cx="732900" cy="729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229" name="Google Shape;22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8"/>
          <p:cNvSpPr/>
          <p:nvPr/>
        </p:nvSpPr>
        <p:spPr>
          <a:xfrm>
            <a:off x="5215674" y="3784375"/>
            <a:ext cx="1715400" cy="280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Básicos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Google Shape;231;p48"/>
          <p:cNvSpPr/>
          <p:nvPr/>
        </p:nvSpPr>
        <p:spPr>
          <a:xfrm>
            <a:off x="5215674" y="4173500"/>
            <a:ext cx="1715400" cy="280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Perfil profesional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2" name="Google Shape;232;p48"/>
          <p:cNvCxnSpPr>
            <a:stCxn id="210" idx="3"/>
            <a:endCxn id="231" idx="1"/>
          </p:cNvCxnSpPr>
          <p:nvPr/>
        </p:nvCxnSpPr>
        <p:spPr>
          <a:xfrm>
            <a:off x="4482643" y="2757365"/>
            <a:ext cx="732900" cy="15564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33" name="Google Shape;233;p48"/>
          <p:cNvCxnSpPr>
            <a:stCxn id="210" idx="3"/>
            <a:endCxn id="230" idx="1"/>
          </p:cNvCxnSpPr>
          <p:nvPr/>
        </p:nvCxnSpPr>
        <p:spPr>
          <a:xfrm>
            <a:off x="4482643" y="2757365"/>
            <a:ext cx="732900" cy="11673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9"/>
          <p:cNvSpPr txBox="1"/>
          <p:nvPr/>
        </p:nvSpPr>
        <p:spPr>
          <a:xfrm>
            <a:off x="394100" y="1835200"/>
            <a:ext cx="2447100" cy="248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6925" y="478095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9"/>
          <p:cNvSpPr/>
          <p:nvPr/>
        </p:nvSpPr>
        <p:spPr>
          <a:xfrm>
            <a:off x="5735304" y="1103150"/>
            <a:ext cx="3305700" cy="6690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2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OBJETOS &amp; ARRAYS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1" name="Google Shape;241;p49"/>
          <p:cNvSpPr/>
          <p:nvPr/>
        </p:nvSpPr>
        <p:spPr>
          <a:xfrm>
            <a:off x="102988" y="1103364"/>
            <a:ext cx="3546900" cy="6690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0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NIVELACIÓN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2" name="Google Shape;242;p49"/>
          <p:cNvSpPr txBox="1"/>
          <p:nvPr/>
        </p:nvSpPr>
        <p:spPr>
          <a:xfrm>
            <a:off x="960025" y="2092250"/>
            <a:ext cx="9417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Anton"/>
                <a:ea typeface="Anton"/>
                <a:cs typeface="Anton"/>
                <a:sym typeface="Anton"/>
              </a:rPr>
              <a:t>SET UP</a:t>
            </a:r>
            <a:endParaRPr sz="1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3" name="Google Shape;243;p49"/>
          <p:cNvSpPr/>
          <p:nvPr/>
        </p:nvSpPr>
        <p:spPr>
          <a:xfrm>
            <a:off x="3047192" y="1103150"/>
            <a:ext cx="3305700" cy="6690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1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CONCEPTOS BÁSICOS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4" name="Google Shape;244;p49"/>
          <p:cNvSpPr txBox="1"/>
          <p:nvPr/>
        </p:nvSpPr>
        <p:spPr>
          <a:xfrm>
            <a:off x="529250" y="2039450"/>
            <a:ext cx="2311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CLASE 1 -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9"/>
          <p:cNvSpPr txBox="1"/>
          <p:nvPr/>
        </p:nvSpPr>
        <p:spPr>
          <a:xfrm>
            <a:off x="352825" y="2000775"/>
            <a:ext cx="2311800" cy="2404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9"/>
          <p:cNvSpPr txBox="1"/>
          <p:nvPr/>
        </p:nvSpPr>
        <p:spPr>
          <a:xfrm>
            <a:off x="957650" y="2034700"/>
            <a:ext cx="12582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47" name="Google Shape;247;p49"/>
          <p:cNvGrpSpPr/>
          <p:nvPr/>
        </p:nvGrpSpPr>
        <p:grpSpPr>
          <a:xfrm>
            <a:off x="3352850" y="1835172"/>
            <a:ext cx="2488375" cy="2784145"/>
            <a:chOff x="3352850" y="1996688"/>
            <a:chExt cx="2488375" cy="2570059"/>
          </a:xfrm>
        </p:grpSpPr>
        <p:sp>
          <p:nvSpPr>
            <p:cNvPr id="248" name="Google Shape;248;p49"/>
            <p:cNvSpPr txBox="1"/>
            <p:nvPr/>
          </p:nvSpPr>
          <p:spPr>
            <a:xfrm>
              <a:off x="3394125" y="1996688"/>
              <a:ext cx="2447100" cy="248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9"/>
            <p:cNvSpPr txBox="1"/>
            <p:nvPr/>
          </p:nvSpPr>
          <p:spPr>
            <a:xfrm>
              <a:off x="3352850" y="2083047"/>
              <a:ext cx="2311800" cy="2483700"/>
            </a:xfrm>
            <a:prstGeom prst="rect">
              <a:avLst/>
            </a:prstGeom>
            <a:solidFill>
              <a:srgbClr val="9999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Google Shape;250;p49"/>
          <p:cNvSpPr txBox="1"/>
          <p:nvPr/>
        </p:nvSpPr>
        <p:spPr>
          <a:xfrm>
            <a:off x="3302775" y="3226300"/>
            <a:ext cx="23118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ton"/>
                <a:ea typeface="Anton"/>
                <a:cs typeface="Anton"/>
                <a:sym typeface="Anton"/>
              </a:rPr>
              <a:t>CLASE 3 </a:t>
            </a:r>
            <a:r>
              <a:rPr lang="en-GB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CICLOS E ITERACIONES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1" name="Google Shape;251;p49"/>
          <p:cNvSpPr txBox="1"/>
          <p:nvPr/>
        </p:nvSpPr>
        <p:spPr>
          <a:xfrm>
            <a:off x="6249750" y="1873100"/>
            <a:ext cx="2447100" cy="248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9"/>
          <p:cNvSpPr txBox="1"/>
          <p:nvPr/>
        </p:nvSpPr>
        <p:spPr>
          <a:xfrm>
            <a:off x="6249750" y="2038788"/>
            <a:ext cx="2311800" cy="26412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9"/>
          <p:cNvSpPr txBox="1"/>
          <p:nvPr/>
        </p:nvSpPr>
        <p:spPr>
          <a:xfrm>
            <a:off x="3367000" y="2610350"/>
            <a:ext cx="2333100" cy="603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ton"/>
                <a:ea typeface="Anton"/>
                <a:cs typeface="Anton"/>
                <a:sym typeface="Anton"/>
              </a:rPr>
              <a:t>CLASE 2 - 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 DE FLUJOS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4" name="Google Shape;254;p49"/>
          <p:cNvSpPr txBox="1"/>
          <p:nvPr/>
        </p:nvSpPr>
        <p:spPr>
          <a:xfrm>
            <a:off x="6201900" y="3571200"/>
            <a:ext cx="23331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ton"/>
                <a:ea typeface="Anton"/>
                <a:cs typeface="Anton"/>
                <a:sym typeface="Anton"/>
              </a:rPr>
              <a:t>CLASE 7 - 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 DE ORDEN SUPERIOR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1ra pre-entrega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5" name="Google Shape;255;p49"/>
          <p:cNvSpPr txBox="1"/>
          <p:nvPr/>
        </p:nvSpPr>
        <p:spPr>
          <a:xfrm>
            <a:off x="6249750" y="2726500"/>
            <a:ext cx="2333100" cy="807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ton"/>
                <a:ea typeface="Anton"/>
                <a:cs typeface="Anton"/>
                <a:sym typeface="Anton"/>
              </a:rPr>
              <a:t>CLASE 6 - 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ARRAYS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6" name="Google Shape;256;p49"/>
          <p:cNvSpPr txBox="1"/>
          <p:nvPr/>
        </p:nvSpPr>
        <p:spPr>
          <a:xfrm>
            <a:off x="352975" y="2034600"/>
            <a:ext cx="2311800" cy="24045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CLASE 0 - </a:t>
            </a:r>
            <a:endParaRPr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INTRODUCCIÓN A JAVASCRIPT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7" name="Google Shape;257;p49"/>
          <p:cNvSpPr txBox="1"/>
          <p:nvPr/>
        </p:nvSpPr>
        <p:spPr>
          <a:xfrm>
            <a:off x="1278913" y="51475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MÓDULOS DE TRABAJO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8" name="Google Shape;258;p49"/>
          <p:cNvSpPr txBox="1"/>
          <p:nvPr/>
        </p:nvSpPr>
        <p:spPr>
          <a:xfrm>
            <a:off x="3367000" y="3941325"/>
            <a:ext cx="2309100" cy="669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ton"/>
                <a:ea typeface="Anton"/>
                <a:cs typeface="Anton"/>
                <a:sym typeface="Anton"/>
              </a:rPr>
              <a:t>CLASE 4 - 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9" name="Google Shape;259;p49"/>
          <p:cNvSpPr txBox="1"/>
          <p:nvPr/>
        </p:nvSpPr>
        <p:spPr>
          <a:xfrm>
            <a:off x="3302712" y="1929300"/>
            <a:ext cx="23091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ton"/>
                <a:ea typeface="Anton"/>
                <a:cs typeface="Anton"/>
                <a:sym typeface="Anton"/>
              </a:rPr>
              <a:t>CLASE 1 - 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CONCEPTOS GENERALES: SINTAXIS Y VARIABLES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0" name="Google Shape;260;p49"/>
          <p:cNvSpPr txBox="1"/>
          <p:nvPr/>
        </p:nvSpPr>
        <p:spPr>
          <a:xfrm>
            <a:off x="6249750" y="2043950"/>
            <a:ext cx="2333100" cy="669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ton"/>
                <a:ea typeface="Anton"/>
                <a:cs typeface="Anton"/>
                <a:sym typeface="Anton"/>
              </a:rPr>
              <a:t>CLASE 5 - 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